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2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  <p:sldId id="320" r:id="rId69"/>
    <p:sldId id="321" r:id="rId70"/>
    <p:sldId id="322" r:id="rId71"/>
    <p:sldId id="323" r:id="rId72"/>
    <p:sldId id="324" r:id="rId73"/>
    <p:sldId id="325" r:id="rId74"/>
    <p:sldId id="326" r:id="rId75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73" Type="http://schemas.openxmlformats.org/officeDocument/2006/relationships/slide" Target="slides/slide69.xml"/><Relationship Id="rId72" Type="http://schemas.openxmlformats.org/officeDocument/2006/relationships/slide" Target="slides/slide68.xml"/><Relationship Id="rId31" Type="http://schemas.openxmlformats.org/officeDocument/2006/relationships/slide" Target="slides/slide27.xml"/><Relationship Id="rId75" Type="http://schemas.openxmlformats.org/officeDocument/2006/relationships/slide" Target="slides/slide71.xml"/><Relationship Id="rId30" Type="http://schemas.openxmlformats.org/officeDocument/2006/relationships/slide" Target="slides/slide26.xml"/><Relationship Id="rId74" Type="http://schemas.openxmlformats.org/officeDocument/2006/relationships/slide" Target="slides/slide70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71" Type="http://schemas.openxmlformats.org/officeDocument/2006/relationships/slide" Target="slides/slide67.xml"/><Relationship Id="rId70" Type="http://schemas.openxmlformats.org/officeDocument/2006/relationships/slide" Target="slides/slide66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62" Type="http://schemas.openxmlformats.org/officeDocument/2006/relationships/slide" Target="slides/slide58.xml"/><Relationship Id="rId61" Type="http://schemas.openxmlformats.org/officeDocument/2006/relationships/slide" Target="slides/slide57.xml"/><Relationship Id="rId20" Type="http://schemas.openxmlformats.org/officeDocument/2006/relationships/slide" Target="slides/slide16.xml"/><Relationship Id="rId64" Type="http://schemas.openxmlformats.org/officeDocument/2006/relationships/slide" Target="slides/slide60.xml"/><Relationship Id="rId63" Type="http://schemas.openxmlformats.org/officeDocument/2006/relationships/slide" Target="slides/slide59.xml"/><Relationship Id="rId22" Type="http://schemas.openxmlformats.org/officeDocument/2006/relationships/slide" Target="slides/slide18.xml"/><Relationship Id="rId66" Type="http://schemas.openxmlformats.org/officeDocument/2006/relationships/slide" Target="slides/slide62.xml"/><Relationship Id="rId21" Type="http://schemas.openxmlformats.org/officeDocument/2006/relationships/slide" Target="slides/slide17.xml"/><Relationship Id="rId65" Type="http://schemas.openxmlformats.org/officeDocument/2006/relationships/slide" Target="slides/slide61.xml"/><Relationship Id="rId24" Type="http://schemas.openxmlformats.org/officeDocument/2006/relationships/slide" Target="slides/slide20.xml"/><Relationship Id="rId68" Type="http://schemas.openxmlformats.org/officeDocument/2006/relationships/slide" Target="slides/slide64.xml"/><Relationship Id="rId23" Type="http://schemas.openxmlformats.org/officeDocument/2006/relationships/slide" Target="slides/slide19.xml"/><Relationship Id="rId67" Type="http://schemas.openxmlformats.org/officeDocument/2006/relationships/slide" Target="slides/slide63.xml"/><Relationship Id="rId60" Type="http://schemas.openxmlformats.org/officeDocument/2006/relationships/slide" Target="slides/slide56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69" Type="http://schemas.openxmlformats.org/officeDocument/2006/relationships/slide" Target="slides/slide6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11" Type="http://schemas.openxmlformats.org/officeDocument/2006/relationships/slide" Target="slides/slide7.xml"/><Relationship Id="rId55" Type="http://schemas.openxmlformats.org/officeDocument/2006/relationships/slide" Target="slides/slide51.xml"/><Relationship Id="rId10" Type="http://schemas.openxmlformats.org/officeDocument/2006/relationships/slide" Target="slides/slide6.xml"/><Relationship Id="rId54" Type="http://schemas.openxmlformats.org/officeDocument/2006/relationships/slide" Target="slides/slide50.xml"/><Relationship Id="rId13" Type="http://schemas.openxmlformats.org/officeDocument/2006/relationships/slide" Target="slides/slide9.xml"/><Relationship Id="rId57" Type="http://schemas.openxmlformats.org/officeDocument/2006/relationships/slide" Target="slides/slide53.xml"/><Relationship Id="rId12" Type="http://schemas.openxmlformats.org/officeDocument/2006/relationships/slide" Target="slides/slide8.xml"/><Relationship Id="rId56" Type="http://schemas.openxmlformats.org/officeDocument/2006/relationships/slide" Target="slides/slide52.xml"/><Relationship Id="rId15" Type="http://schemas.openxmlformats.org/officeDocument/2006/relationships/slide" Target="slides/slide11.xml"/><Relationship Id="rId59" Type="http://schemas.openxmlformats.org/officeDocument/2006/relationships/slide" Target="slides/slide55.xml"/><Relationship Id="rId14" Type="http://schemas.openxmlformats.org/officeDocument/2006/relationships/slide" Target="slides/slide10.xml"/><Relationship Id="rId58" Type="http://schemas.openxmlformats.org/officeDocument/2006/relationships/slide" Target="slides/slide5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" name="Google Shape;31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Google Shape;36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2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2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2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3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3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3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3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p3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3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p3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3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p3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3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p3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3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p3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3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Google Shape;414;p3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3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p3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" name="Google Shape;49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4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" name="Google Shape;426;p4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4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" name="Google Shape;434;p4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4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" name="Google Shape;441;p4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4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" name="Google Shape;448;p4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4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" name="Google Shape;453;p4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4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p4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4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4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4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4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4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p4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4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1" name="Google Shape;491;p4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5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" name="Google Shape;497;p5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5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5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5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5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5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" name="Google Shape;520;p5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5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7" name="Google Shape;527;p5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5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p5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5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5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5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9" name="Google Shape;549;p5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5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6" name="Google Shape;556;p5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5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p5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6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9" name="Google Shape;569;p6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6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6" name="Google Shape;576;p6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6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2" name="Google Shape;582;p6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6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9" name="Google Shape;589;p6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6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5" name="Google Shape;595;p6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6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1" name="Google Shape;601;p6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6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7" name="Google Shape;607;p6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6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3" name="Google Shape;613;p6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6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1" name="Google Shape;621;p6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6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7" name="Google Shape;627;p6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7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4" name="Google Shape;634;p7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7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1" name="Google Shape;641;p7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showMasterSp="0">
  <p:cSld name="Title Slide">
    <p:bg>
      <p:bgPr>
        <a:solidFill>
          <a:srgbClr val="404040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  <a:ln cap="flat" cmpd="sng" w="12700">
            <a:solidFill>
              <a:srgbClr val="42719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7;p2"/>
          <p:cNvSpPr/>
          <p:nvPr/>
        </p:nvSpPr>
        <p:spPr>
          <a:xfrm>
            <a:off x="426890" y="3737612"/>
            <a:ext cx="6335862" cy="3429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8;p2"/>
          <p:cNvSpPr/>
          <p:nvPr/>
        </p:nvSpPr>
        <p:spPr>
          <a:xfrm>
            <a:off x="426890" y="4019051"/>
            <a:ext cx="3535510" cy="340087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</a:pPr>
            <a:r>
              <a:rPr b="1" i="0" lang="en-US" sz="1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The Coding Bootcamp</a:t>
            </a:r>
            <a:endParaRPr/>
          </a:p>
        </p:txBody>
      </p:sp>
      <p:sp>
        <p:nvSpPr>
          <p:cNvPr id="19" name="Google Shape;19;p2"/>
          <p:cNvSpPr txBox="1"/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sz="41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showMasterSp="0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"/>
          <p:cNvSpPr/>
          <p:nvPr/>
        </p:nvSpPr>
        <p:spPr>
          <a:xfrm>
            <a:off x="-1" y="6418964"/>
            <a:ext cx="9155743" cy="457748"/>
          </a:xfrm>
          <a:prstGeom prst="rect">
            <a:avLst/>
          </a:prstGeom>
          <a:solidFill>
            <a:srgbClr val="1D1A36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22;p3"/>
          <p:cNvSpPr txBox="1"/>
          <p:nvPr>
            <p:ph type="title"/>
          </p:nvPr>
        </p:nvSpPr>
        <p:spPr>
          <a:xfrm>
            <a:off x="304800" y="0"/>
            <a:ext cx="5470527" cy="65385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cxnSp>
        <p:nvCxnSpPr>
          <p:cNvPr id="23" name="Google Shape;23;p3"/>
          <p:cNvCxnSpPr/>
          <p:nvPr/>
        </p:nvCxnSpPr>
        <p:spPr>
          <a:xfrm>
            <a:off x="0" y="653853"/>
            <a:ext cx="9144001" cy="2"/>
          </a:xfrm>
          <a:prstGeom prst="straightConnector1">
            <a:avLst/>
          </a:prstGeom>
          <a:noFill/>
          <a:ln cap="flat" cmpd="sng" w="41275">
            <a:solidFill>
              <a:srgbClr val="C83232"/>
            </a:solidFill>
            <a:prstDash val="solid"/>
            <a:miter lim="8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Blank" showMasterSp="0">
  <p:cSld name="1_Blank">
    <p:bg>
      <p:bgPr>
        <a:solidFill>
          <a:srgbClr val="404040"/>
        </a:solidFill>
      </p:bgPr>
    </p:bg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  <a:ln cap="flat" cmpd="sng" w="12700">
            <a:solidFill>
              <a:srgbClr val="42719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26;p4"/>
          <p:cNvSpPr/>
          <p:nvPr/>
        </p:nvSpPr>
        <p:spPr>
          <a:xfrm>
            <a:off x="426890" y="3737612"/>
            <a:ext cx="6335862" cy="3429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27;p4"/>
          <p:cNvSpPr txBox="1"/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i="1" sz="41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showMasterSp="0">
  <p:cSld name="Title 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Google Shape;6;p1"/>
          <p:cNvCxnSpPr/>
          <p:nvPr/>
        </p:nvCxnSpPr>
        <p:spPr>
          <a:xfrm>
            <a:off x="0" y="653853"/>
            <a:ext cx="9144001" cy="2"/>
          </a:xfrm>
          <a:prstGeom prst="straightConnector1">
            <a:avLst/>
          </a:prstGeom>
          <a:noFill/>
          <a:ln cap="flat" cmpd="sng" w="41275">
            <a:solidFill>
              <a:srgbClr val="26262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" name="Google Shape;7;p1"/>
          <p:cNvSpPr/>
          <p:nvPr/>
        </p:nvSpPr>
        <p:spPr>
          <a:xfrm>
            <a:off x="-5872" y="6410337"/>
            <a:ext cx="9155743" cy="457748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533400" y="6531609"/>
            <a:ext cx="2787650" cy="2024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© 2016 | Coding Boot Camp - All Rights Reserved</a:t>
            </a:r>
            <a:endParaRPr/>
          </a:p>
        </p:txBody>
      </p:sp>
      <p:grpSp>
        <p:nvGrpSpPr>
          <p:cNvPr id="9" name="Google Shape;9;p1"/>
          <p:cNvGrpSpPr/>
          <p:nvPr/>
        </p:nvGrpSpPr>
        <p:grpSpPr>
          <a:xfrm>
            <a:off x="5232358" y="6411720"/>
            <a:ext cx="3917514" cy="486923"/>
            <a:chOff x="0" y="-1"/>
            <a:chExt cx="3917512" cy="486922"/>
          </a:xfrm>
        </p:grpSpPr>
        <p:pic>
          <p:nvPicPr>
            <p:cNvPr descr="Content Placeholder 8" id="10" name="Google Shape;10;p1"/>
            <p:cNvPicPr preferRelativeResize="0"/>
            <p:nvPr/>
          </p:nvPicPr>
          <p:blipFill rotWithShape="1">
            <a:blip r:embed="rId1">
              <a:alphaModFix/>
            </a:blip>
            <a:srcRect b="0" l="39449" r="0" t="0"/>
            <a:stretch/>
          </p:blipFill>
          <p:spPr>
            <a:xfrm>
              <a:off x="402618" y="-1"/>
              <a:ext cx="3514894" cy="4869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ontent Placeholder 8" id="11" name="Google Shape;11;p1"/>
            <p:cNvPicPr preferRelativeResize="0"/>
            <p:nvPr/>
          </p:nvPicPr>
          <p:blipFill rotWithShape="1">
            <a:blip r:embed="rId1">
              <a:alphaModFix/>
            </a:blip>
            <a:srcRect b="0" l="0" r="92757" t="0"/>
            <a:stretch/>
          </p:blipFill>
          <p:spPr>
            <a:xfrm>
              <a:off x="0" y="-1"/>
              <a:ext cx="420452" cy="48692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" name="Google Shape;12;p1"/>
          <p:cNvSpPr txBox="1"/>
          <p:nvPr>
            <p:ph type="title"/>
          </p:nvPr>
        </p:nvSpPr>
        <p:spPr>
          <a:xfrm>
            <a:off x="304800" y="0"/>
            <a:ext cx="5470527" cy="65385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" type="body"/>
          </p:nvPr>
        </p:nvSpPr>
        <p:spPr>
          <a:xfrm>
            <a:off x="5103812" y="2438400"/>
            <a:ext cx="3581401" cy="44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/>
          <a:lstStyle>
            <a:lvl1pPr indent="-381000" lvl="0" marL="4572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»"/>
              <a:def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6329180" y="6247131"/>
            <a:ext cx="224020" cy="21843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Relationship Id="rId4" Type="http://schemas.openxmlformats.org/officeDocument/2006/relationships/image" Target="../media/image35.png"/><Relationship Id="rId5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jpg"/><Relationship Id="rId4" Type="http://schemas.openxmlformats.org/officeDocument/2006/relationships/image" Target="../media/image35.png"/><Relationship Id="rId5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5.png"/><Relationship Id="rId4" Type="http://schemas.openxmlformats.org/officeDocument/2006/relationships/image" Target="../media/image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5.png"/><Relationship Id="rId4" Type="http://schemas.openxmlformats.org/officeDocument/2006/relationships/image" Target="../media/image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.png"/><Relationship Id="rId4" Type="http://schemas.openxmlformats.org/officeDocument/2006/relationships/image" Target="../media/image35.png"/><Relationship Id="rId5" Type="http://schemas.openxmlformats.org/officeDocument/2006/relationships/image" Target="../media/image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5.png"/><Relationship Id="rId4" Type="http://schemas.openxmlformats.org/officeDocument/2006/relationships/image" Target="../media/image5.png"/><Relationship Id="rId5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5.png"/><Relationship Id="rId4" Type="http://schemas.openxmlformats.org/officeDocument/2006/relationships/image" Target="../media/image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.jpg"/><Relationship Id="rId4" Type="http://schemas.openxmlformats.org/officeDocument/2006/relationships/image" Target="../media/image2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.jpg"/><Relationship Id="rId4" Type="http://schemas.openxmlformats.org/officeDocument/2006/relationships/image" Target="../media/image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.jpg"/><Relationship Id="rId4" Type="http://schemas.openxmlformats.org/officeDocument/2006/relationships/image" Target="../media/image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.jpg"/><Relationship Id="rId4" Type="http://schemas.openxmlformats.org/officeDocument/2006/relationships/image" Target="../media/image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.jpg"/><Relationship Id="rId4" Type="http://schemas.openxmlformats.org/officeDocument/2006/relationships/image" Target="../media/image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2.png"/><Relationship Id="rId4" Type="http://schemas.openxmlformats.org/officeDocument/2006/relationships/image" Target="../media/image4.png"/><Relationship Id="rId5" Type="http://schemas.openxmlformats.org/officeDocument/2006/relationships/image" Target="../media/image35.png"/><Relationship Id="rId6" Type="http://schemas.openxmlformats.org/officeDocument/2006/relationships/image" Target="../media/image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.jpg"/><Relationship Id="rId4" Type="http://schemas.openxmlformats.org/officeDocument/2006/relationships/image" Target="../media/image35.png"/><Relationship Id="rId5" Type="http://schemas.openxmlformats.org/officeDocument/2006/relationships/image" Target="../media/image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6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.jpg"/><Relationship Id="rId4" Type="http://schemas.openxmlformats.org/officeDocument/2006/relationships/image" Target="../media/image9.gif"/><Relationship Id="rId5" Type="http://schemas.openxmlformats.org/officeDocument/2006/relationships/image" Target="../media/image35.png"/><Relationship Id="rId6" Type="http://schemas.openxmlformats.org/officeDocument/2006/relationships/image" Target="../media/image5.png"/><Relationship Id="rId7" Type="http://schemas.openxmlformats.org/officeDocument/2006/relationships/image" Target="../media/image4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0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github.com/RutgersCodingBootcamp/RUTJER201811FSF2.git" TargetMode="External"/><Relationship Id="rId4" Type="http://schemas.openxmlformats.org/officeDocument/2006/relationships/hyperlink" Target="https://www.bootcampspot.com" TargetMode="Externa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7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9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5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1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hyperlink" Target="http://www.w3schools.com/tags/" TargetMode="External"/><Relationship Id="rId4" Type="http://schemas.openxmlformats.org/officeDocument/2006/relationships/hyperlink" Target="http://www.w3schools.com/tags/" TargetMode="Externa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github.com/RutgersCodingBootcamp/RUTJER201811FSF2.git" TargetMode="Externa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16.png"/><Relationship Id="rId4" Type="http://schemas.openxmlformats.org/officeDocument/2006/relationships/image" Target="../media/image20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13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17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14.jpg"/><Relationship Id="rId4" Type="http://schemas.openxmlformats.org/officeDocument/2006/relationships/image" Target="../media/image18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23.png"/><Relationship Id="rId4" Type="http://schemas.openxmlformats.org/officeDocument/2006/relationships/image" Target="../media/image31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21.jpg"/><Relationship Id="rId4" Type="http://schemas.openxmlformats.org/officeDocument/2006/relationships/image" Target="../media/image28.jp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22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2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24.png"/><Relationship Id="rId4" Type="http://schemas.openxmlformats.org/officeDocument/2006/relationships/image" Target="../media/image30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26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29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32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33.png"/><Relationship Id="rId4" Type="http://schemas.openxmlformats.org/officeDocument/2006/relationships/hyperlink" Target="https://www.youtube.com/watch?v=kMBinXTCrXI&amp;list=PLgJ8UgkiorCnMLsUevoQRxH8t9bt7ne14&amp;index=2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25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 txBox="1"/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</a:pPr>
            <a:r>
              <a:rPr i="1" lang="en-US"/>
              <a:t>Git’n Pro with HTML/CSS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5"/>
          <p:cNvSpPr txBox="1"/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Collaborative Coding</a:t>
            </a:r>
            <a:endParaRPr/>
          </a:p>
        </p:txBody>
      </p:sp>
      <p:pic>
        <p:nvPicPr>
          <p:cNvPr descr="Picture 15" id="86" name="Google Shape;86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550282"/>
            <a:ext cx="9144000" cy="4478919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5"/>
          <p:cNvSpPr/>
          <p:nvPr/>
        </p:nvSpPr>
        <p:spPr>
          <a:xfrm>
            <a:off x="152398" y="4952999"/>
            <a:ext cx="8882745" cy="12396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Modern web development is </a:t>
            </a:r>
            <a:r>
              <a:rPr b="0" i="1" lang="en-US" sz="18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highly</a:t>
            </a: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collaborative.</a:t>
            </a:r>
            <a:endParaRPr/>
          </a:p>
          <a:p>
            <a:pPr indent="-1714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Teams are often extremely large and separated across the country — or planet.</a:t>
            </a:r>
            <a:endParaRPr/>
          </a:p>
          <a:p>
            <a:pPr indent="-1714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Apps sometimes comprise hundreds or even thousands of files. </a:t>
            </a:r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6"/>
          <p:cNvSpPr txBox="1"/>
          <p:nvPr>
            <p:ph type="title"/>
          </p:nvPr>
        </p:nvSpPr>
        <p:spPr>
          <a:xfrm>
            <a:off x="304800" y="-1"/>
            <a:ext cx="5470527" cy="6538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Team’s Task</a:t>
            </a:r>
            <a:endParaRPr/>
          </a:p>
        </p:txBody>
      </p:sp>
      <p:sp>
        <p:nvSpPr>
          <p:cNvPr id="93" name="Google Shape;93;p16"/>
          <p:cNvSpPr/>
          <p:nvPr/>
        </p:nvSpPr>
        <p:spPr>
          <a:xfrm>
            <a:off x="3508028" y="3249928"/>
            <a:ext cx="2127941" cy="3581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Programming Team:</a:t>
            </a:r>
            <a:endParaRPr/>
          </a:p>
        </p:txBody>
      </p:sp>
      <p:pic>
        <p:nvPicPr>
          <p:cNvPr id="94" name="Google Shape;94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57598" y="3859526"/>
            <a:ext cx="1828800" cy="165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4420" y="3895264"/>
            <a:ext cx="1038564" cy="1507787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730986" y="3895264"/>
            <a:ext cx="1389447" cy="1667336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6"/>
          <p:cNvSpPr/>
          <p:nvPr/>
        </p:nvSpPr>
        <p:spPr>
          <a:xfrm>
            <a:off x="1251220" y="5687174"/>
            <a:ext cx="1071764" cy="2769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Maya Angelou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16"/>
          <p:cNvSpPr/>
          <p:nvPr/>
        </p:nvSpPr>
        <p:spPr>
          <a:xfrm>
            <a:off x="4036116" y="5687174"/>
            <a:ext cx="970775" cy="2769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Anne Sexton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16"/>
          <p:cNvSpPr/>
          <p:nvPr/>
        </p:nvSpPr>
        <p:spPr>
          <a:xfrm>
            <a:off x="6889827" y="5712850"/>
            <a:ext cx="1134281" cy="2769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Gil Scott Heron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16"/>
          <p:cNvSpPr/>
          <p:nvPr/>
        </p:nvSpPr>
        <p:spPr>
          <a:xfrm>
            <a:off x="911982" y="1370330"/>
            <a:ext cx="7574057" cy="4616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Task:  Make a list of creative works you’ve written in the past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7"/>
          <p:cNvSpPr txBox="1"/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/>
              <a:t>Maya &amp; Gil make their edits</a:t>
            </a:r>
            <a:endParaRPr/>
          </a:p>
        </p:txBody>
      </p:sp>
      <p:cxnSp>
        <p:nvCxnSpPr>
          <p:cNvPr id="106" name="Google Shape;106;p17"/>
          <p:cNvCxnSpPr/>
          <p:nvPr/>
        </p:nvCxnSpPr>
        <p:spPr>
          <a:xfrm flipH="1" rot="10800000">
            <a:off x="2057399" y="1499176"/>
            <a:ext cx="457202" cy="327933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cxnSp>
      <p:pic>
        <p:nvPicPr>
          <p:cNvPr descr="Picture 10" id="107" name="Google Shape;107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34125" y="896990"/>
            <a:ext cx="2514600" cy="2514602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7"/>
          <p:cNvSpPr/>
          <p:nvPr/>
        </p:nvSpPr>
        <p:spPr>
          <a:xfrm>
            <a:off x="2543174" y="1222177"/>
            <a:ext cx="1575082" cy="2642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Programming Away…</a:t>
            </a:r>
            <a:endParaRPr/>
          </a:p>
        </p:txBody>
      </p:sp>
      <p:cxnSp>
        <p:nvCxnSpPr>
          <p:cNvPr id="109" name="Google Shape;109;p17"/>
          <p:cNvCxnSpPr/>
          <p:nvPr/>
        </p:nvCxnSpPr>
        <p:spPr>
          <a:xfrm flipH="1" rot="10800000">
            <a:off x="2085974" y="4746998"/>
            <a:ext cx="457202" cy="327933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110" name="Google Shape;110;p17"/>
          <p:cNvSpPr/>
          <p:nvPr/>
        </p:nvSpPr>
        <p:spPr>
          <a:xfrm>
            <a:off x="2666999" y="4441533"/>
            <a:ext cx="1575082" cy="2642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Programming Away…</a:t>
            </a:r>
            <a:endParaRPr/>
          </a:p>
        </p:txBody>
      </p:sp>
      <p:pic>
        <p:nvPicPr>
          <p:cNvPr descr="Picture 10" id="111" name="Google Shape;111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34125" y="3700224"/>
            <a:ext cx="2514600" cy="2514602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7"/>
          <p:cNvSpPr/>
          <p:nvPr/>
        </p:nvSpPr>
        <p:spPr>
          <a:xfrm>
            <a:off x="4104472" y="2515763"/>
            <a:ext cx="1772276" cy="369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Maya’s Version</a:t>
            </a:r>
            <a:endParaRPr/>
          </a:p>
        </p:txBody>
      </p:sp>
      <p:sp>
        <p:nvSpPr>
          <p:cNvPr id="113" name="Google Shape;113;p17"/>
          <p:cNvSpPr/>
          <p:nvPr/>
        </p:nvSpPr>
        <p:spPr>
          <a:xfrm>
            <a:off x="4272356" y="5359313"/>
            <a:ext cx="1502972" cy="369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Gil’s Version</a:t>
            </a:r>
            <a:endParaRPr/>
          </a:p>
        </p:txBody>
      </p:sp>
      <p:pic>
        <p:nvPicPr>
          <p:cNvPr id="114" name="Google Shape;114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0039" y="1580082"/>
            <a:ext cx="1038564" cy="15077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74955" y="4525645"/>
            <a:ext cx="1389447" cy="16673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8"/>
          <p:cNvSpPr txBox="1"/>
          <p:nvPr>
            <p:ph type="title"/>
          </p:nvPr>
        </p:nvSpPr>
        <p:spPr>
          <a:xfrm>
            <a:off x="304800" y="-1"/>
            <a:ext cx="5470527" cy="6538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/>
              <a:t>Different Solutions</a:t>
            </a:r>
            <a:endParaRPr/>
          </a:p>
        </p:txBody>
      </p:sp>
      <p:sp>
        <p:nvSpPr>
          <p:cNvPr id="121" name="Google Shape;121;p18"/>
          <p:cNvSpPr/>
          <p:nvPr/>
        </p:nvSpPr>
        <p:spPr>
          <a:xfrm>
            <a:off x="112848" y="1250974"/>
            <a:ext cx="3692674" cy="13234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&lt;ul&gt;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  &lt;li&gt;On the Pulse of Morning&lt;/li&gt;</a:t>
            </a:r>
            <a:b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  &lt;li&gt;I Know Why the Caged Bird Sings&lt;/li&gt;</a:t>
            </a:r>
            <a:b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  &lt;li&gt;And Still I Rise&lt;/li&gt;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&lt;/ul&gt;</a:t>
            </a:r>
            <a:endParaRPr/>
          </a:p>
        </p:txBody>
      </p:sp>
      <p:sp>
        <p:nvSpPr>
          <p:cNvPr id="122" name="Google Shape;122;p18"/>
          <p:cNvSpPr/>
          <p:nvPr/>
        </p:nvSpPr>
        <p:spPr>
          <a:xfrm>
            <a:off x="5212253" y="1250974"/>
            <a:ext cx="3929918" cy="13234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&lt;ul&gt;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  &lt;li&gt;Free Will&lt;/li&gt;</a:t>
            </a:r>
            <a:b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  &lt;li&gt;Pieces of a Man&lt;/li&gt;</a:t>
            </a:r>
            <a:b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  &lt;li&gt;The Revolution will not be Televised&lt;/li&gt;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&lt;/ul&gt;</a:t>
            </a:r>
            <a:endParaRPr/>
          </a:p>
        </p:txBody>
      </p:sp>
      <p:grpSp>
        <p:nvGrpSpPr>
          <p:cNvPr id="123" name="Google Shape;123;p18"/>
          <p:cNvGrpSpPr/>
          <p:nvPr/>
        </p:nvGrpSpPr>
        <p:grpSpPr>
          <a:xfrm>
            <a:off x="3416416" y="804385"/>
            <a:ext cx="1849606" cy="1399493"/>
            <a:chOff x="0" y="0"/>
            <a:chExt cx="1849604" cy="1399492"/>
          </a:xfrm>
        </p:grpSpPr>
        <p:sp>
          <p:nvSpPr>
            <p:cNvPr id="124" name="Google Shape;124;p18"/>
            <p:cNvSpPr/>
            <p:nvPr/>
          </p:nvSpPr>
          <p:spPr>
            <a:xfrm>
              <a:off x="0" y="0"/>
              <a:ext cx="1849604" cy="1399492"/>
            </a:xfrm>
            <a:prstGeom prst="leftRightArrow">
              <a:avLst>
                <a:gd fmla="val 32000" name="adj1"/>
                <a:gd fmla="val 39929" name="adj2"/>
              </a:avLst>
            </a:prstGeom>
            <a:solidFill>
              <a:srgbClr val="FF2600"/>
            </a:solidFill>
            <a:ln cap="flat" cmpd="sng" w="25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381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45720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" name="Google Shape;125;p18"/>
            <p:cNvSpPr/>
            <p:nvPr/>
          </p:nvSpPr>
          <p:spPr>
            <a:xfrm>
              <a:off x="178817" y="387326"/>
              <a:ext cx="1491970" cy="62483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457200" lvl="1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       Different</a:t>
              </a:r>
              <a:endParaRPr/>
            </a:p>
          </p:txBody>
        </p:sp>
      </p:grpSp>
      <p:pic>
        <p:nvPicPr>
          <p:cNvPr id="126" name="Google Shape;126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7663" y="2829300"/>
            <a:ext cx="1611059" cy="23389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55128" y="2829300"/>
            <a:ext cx="1942174" cy="23306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9"/>
          <p:cNvSpPr txBox="1"/>
          <p:nvPr>
            <p:ph type="title"/>
          </p:nvPr>
        </p:nvSpPr>
        <p:spPr>
          <a:xfrm>
            <a:off x="304800" y="-1"/>
            <a:ext cx="5470527" cy="6538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Resolution</a:t>
            </a:r>
            <a:endParaRPr/>
          </a:p>
        </p:txBody>
      </p:sp>
      <p:sp>
        <p:nvSpPr>
          <p:cNvPr id="133" name="Google Shape;133;p19"/>
          <p:cNvSpPr/>
          <p:nvPr/>
        </p:nvSpPr>
        <p:spPr>
          <a:xfrm>
            <a:off x="5880475" y="2181568"/>
            <a:ext cx="3194109" cy="4470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“Let’s settle on this…”</a:t>
            </a:r>
            <a:endParaRPr/>
          </a:p>
        </p:txBody>
      </p:sp>
      <p:sp>
        <p:nvSpPr>
          <p:cNvPr id="134" name="Google Shape;134;p19"/>
          <p:cNvSpPr/>
          <p:nvPr/>
        </p:nvSpPr>
        <p:spPr>
          <a:xfrm>
            <a:off x="5492748" y="2601688"/>
            <a:ext cx="2322107" cy="19389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&lt;ul&gt;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  &lt;li&gt;Poems&lt;/li&gt;</a:t>
            </a:r>
            <a:b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  &lt;li&gt;Albums&lt;/li&gt;</a:t>
            </a:r>
            <a:b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  &lt;li&gt;Songs&lt;/li&gt;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&lt;/ul&gt;</a:t>
            </a:r>
            <a:endParaRPr/>
          </a:p>
        </p:txBody>
      </p:sp>
      <p:cxnSp>
        <p:nvCxnSpPr>
          <p:cNvPr id="135" name="Google Shape;135;p19"/>
          <p:cNvCxnSpPr/>
          <p:nvPr/>
        </p:nvCxnSpPr>
        <p:spPr>
          <a:xfrm>
            <a:off x="4164507" y="2597322"/>
            <a:ext cx="1337314" cy="64171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381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136" name="Google Shape;136;p19"/>
          <p:cNvCxnSpPr/>
          <p:nvPr/>
        </p:nvCxnSpPr>
        <p:spPr>
          <a:xfrm flipH="1" rot="10800000">
            <a:off x="4163155" y="3555998"/>
            <a:ext cx="1338667" cy="587131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38100" rotWithShape="0" dir="5400000" dist="20000">
              <a:srgbClr val="000000">
                <a:alpha val="37647"/>
              </a:srgbClr>
            </a:outerShdw>
          </a:effectLst>
        </p:spPr>
      </p:cxnSp>
      <p:pic>
        <p:nvPicPr>
          <p:cNvPr id="137" name="Google Shape;137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9570" y="776764"/>
            <a:ext cx="1611059" cy="23389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4800" y="3849563"/>
            <a:ext cx="1942174" cy="2330608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19"/>
          <p:cNvSpPr/>
          <p:nvPr/>
        </p:nvSpPr>
        <p:spPr>
          <a:xfrm>
            <a:off x="2365828" y="913356"/>
            <a:ext cx="3692674" cy="13234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&lt;ul&gt;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  &lt;li&gt;On the Pulse of Morning&lt;/li&gt;</a:t>
            </a:r>
            <a:b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  &lt;li&gt;I Know Why the Caged Bird Sings&lt;/li&gt;</a:t>
            </a:r>
            <a:b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  &lt;li&gt;And Still I Rise&lt;/li&gt;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&lt;/ul&gt;</a:t>
            </a:r>
            <a:endParaRPr/>
          </a:p>
        </p:txBody>
      </p:sp>
      <p:sp>
        <p:nvSpPr>
          <p:cNvPr id="140" name="Google Shape;140;p19"/>
          <p:cNvSpPr/>
          <p:nvPr/>
        </p:nvSpPr>
        <p:spPr>
          <a:xfrm>
            <a:off x="2546874" y="4558239"/>
            <a:ext cx="3929918" cy="13234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&lt;ul&gt;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  &lt;li&gt;Free Will&lt;/li&gt;</a:t>
            </a:r>
            <a:b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  &lt;li&gt;Pieces of a Man&lt;/li&gt;</a:t>
            </a:r>
            <a:b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  &lt;li&gt;The Revolution will not be Televised&lt;/li&gt;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&lt;/ul&gt;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0"/>
          <p:cNvSpPr txBox="1"/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/>
              <a:t>Anne writes her own stuff…</a:t>
            </a:r>
            <a:endParaRPr/>
          </a:p>
        </p:txBody>
      </p:sp>
      <p:sp>
        <p:nvSpPr>
          <p:cNvPr id="146" name="Google Shape;146;p20"/>
          <p:cNvSpPr/>
          <p:nvPr/>
        </p:nvSpPr>
        <p:spPr>
          <a:xfrm>
            <a:off x="2490478" y="2857357"/>
            <a:ext cx="4507223" cy="6463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7" name="Google Shape;147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6926" y="2603498"/>
            <a:ext cx="1828800" cy="1651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0"/>
          <p:cNvSpPr/>
          <p:nvPr/>
        </p:nvSpPr>
        <p:spPr>
          <a:xfrm>
            <a:off x="2286000" y="2459504"/>
            <a:ext cx="4572000" cy="19389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&lt;ul&gt;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  &lt;li&gt;The Double Image&lt;/li&gt;</a:t>
            </a:r>
            <a:b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  &lt;li&gt;Heart’s Needle&lt;/li&gt;</a:t>
            </a:r>
            <a:b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  &lt;li&gt;Baby Picture&lt;/li&gt;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&lt;/ul&gt;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1"/>
          <p:cNvSpPr txBox="1"/>
          <p:nvPr>
            <p:ph type="title"/>
          </p:nvPr>
        </p:nvSpPr>
        <p:spPr>
          <a:xfrm>
            <a:off x="304800" y="-1"/>
            <a:ext cx="6368374" cy="6538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/>
              <a:t>Anne overwrites work of her teammates…</a:t>
            </a:r>
            <a:endParaRPr/>
          </a:p>
        </p:txBody>
      </p:sp>
      <p:sp>
        <p:nvSpPr>
          <p:cNvPr id="154" name="Google Shape;154;p21"/>
          <p:cNvSpPr/>
          <p:nvPr/>
        </p:nvSpPr>
        <p:spPr>
          <a:xfrm>
            <a:off x="3665682" y="1199264"/>
            <a:ext cx="3668115" cy="17893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Delete. Delete. Delete. Delete.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Delete. Delete</a:t>
            </a:r>
            <a:endParaRPr/>
          </a:p>
        </p:txBody>
      </p:sp>
      <p:sp>
        <p:nvSpPr>
          <p:cNvPr id="155" name="Google Shape;155;p21"/>
          <p:cNvSpPr/>
          <p:nvPr/>
        </p:nvSpPr>
        <p:spPr>
          <a:xfrm>
            <a:off x="5389283" y="3715329"/>
            <a:ext cx="3655805" cy="19389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&lt;ul&gt;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  &lt;li&gt;The Double Image&lt;/li&gt;</a:t>
            </a:r>
            <a:b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  &lt;li&gt;45 Mercy Street&lt;/li&gt;</a:t>
            </a:r>
            <a:b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  &lt;li&gt;The Road Back&lt;/li&gt;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&lt;/ul&gt;</a:t>
            </a:r>
            <a:endParaRPr/>
          </a:p>
        </p:txBody>
      </p:sp>
      <p:sp>
        <p:nvSpPr>
          <p:cNvPr id="156" name="Google Shape;156;p21"/>
          <p:cNvSpPr/>
          <p:nvPr/>
        </p:nvSpPr>
        <p:spPr>
          <a:xfrm>
            <a:off x="654049" y="3715329"/>
            <a:ext cx="2322107" cy="19389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&lt;ul&gt;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  &lt;li&gt;Poems&lt;/li&gt;</a:t>
            </a:r>
            <a:b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  &lt;li&gt;Albums&lt;/li&gt;</a:t>
            </a:r>
            <a:b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  &lt;li&gt;Songs&lt;/li&gt;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&lt;/ul&gt;</a:t>
            </a:r>
            <a:endParaRPr/>
          </a:p>
        </p:txBody>
      </p:sp>
      <p:cxnSp>
        <p:nvCxnSpPr>
          <p:cNvPr id="157" name="Google Shape;157;p21"/>
          <p:cNvCxnSpPr/>
          <p:nvPr/>
        </p:nvCxnSpPr>
        <p:spPr>
          <a:xfrm>
            <a:off x="850900" y="4305300"/>
            <a:ext cx="2787652" cy="0"/>
          </a:xfrm>
          <a:prstGeom prst="straightConnector1">
            <a:avLst/>
          </a:prstGeom>
          <a:noFill/>
          <a:ln cap="flat" cmpd="sng" w="25400">
            <a:solidFill>
              <a:srgbClr val="FF2600"/>
            </a:solidFill>
            <a:prstDash val="solid"/>
            <a:round/>
            <a:headEnd len="sm" w="sm" type="none"/>
            <a:tailEnd len="sm" w="sm" type="none"/>
          </a:ln>
          <a:effectLst>
            <a:outerShdw blurRad="381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158" name="Google Shape;158;p21"/>
          <p:cNvCxnSpPr/>
          <p:nvPr/>
        </p:nvCxnSpPr>
        <p:spPr>
          <a:xfrm>
            <a:off x="977900" y="4660900"/>
            <a:ext cx="2787651" cy="0"/>
          </a:xfrm>
          <a:prstGeom prst="straightConnector1">
            <a:avLst/>
          </a:prstGeom>
          <a:noFill/>
          <a:ln cap="flat" cmpd="sng" w="25400">
            <a:solidFill>
              <a:srgbClr val="FF2600"/>
            </a:solidFill>
            <a:prstDash val="solid"/>
            <a:round/>
            <a:headEnd len="sm" w="sm" type="none"/>
            <a:tailEnd len="sm" w="sm" type="none"/>
          </a:ln>
          <a:effectLst>
            <a:outerShdw blurRad="381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159" name="Google Shape;159;p21"/>
          <p:cNvCxnSpPr/>
          <p:nvPr/>
        </p:nvCxnSpPr>
        <p:spPr>
          <a:xfrm>
            <a:off x="1104900" y="5016500"/>
            <a:ext cx="2787651" cy="0"/>
          </a:xfrm>
          <a:prstGeom prst="straightConnector1">
            <a:avLst/>
          </a:prstGeom>
          <a:noFill/>
          <a:ln cap="flat" cmpd="sng" w="25400">
            <a:solidFill>
              <a:srgbClr val="FF2600"/>
            </a:solidFill>
            <a:prstDash val="solid"/>
            <a:round/>
            <a:headEnd len="sm" w="sm" type="none"/>
            <a:tailEnd len="sm" w="sm" type="none"/>
          </a:ln>
          <a:effectLst>
            <a:outerShdw blurRad="381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160" name="Google Shape;160;p21"/>
          <p:cNvCxnSpPr/>
          <p:nvPr/>
        </p:nvCxnSpPr>
        <p:spPr>
          <a:xfrm>
            <a:off x="634999" y="3949700"/>
            <a:ext cx="709631" cy="0"/>
          </a:xfrm>
          <a:prstGeom prst="straightConnector1">
            <a:avLst/>
          </a:prstGeom>
          <a:noFill/>
          <a:ln cap="flat" cmpd="sng" w="25400">
            <a:solidFill>
              <a:srgbClr val="FF2600"/>
            </a:solidFill>
            <a:prstDash val="solid"/>
            <a:round/>
            <a:headEnd len="sm" w="sm" type="none"/>
            <a:tailEnd len="sm" w="sm" type="none"/>
          </a:ln>
          <a:effectLst>
            <a:outerShdw blurRad="381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161" name="Google Shape;161;p21"/>
          <p:cNvCxnSpPr/>
          <p:nvPr/>
        </p:nvCxnSpPr>
        <p:spPr>
          <a:xfrm>
            <a:off x="673340" y="5372470"/>
            <a:ext cx="872899" cy="2"/>
          </a:xfrm>
          <a:prstGeom prst="straightConnector1">
            <a:avLst/>
          </a:prstGeom>
          <a:noFill/>
          <a:ln cap="flat" cmpd="sng" w="25400">
            <a:solidFill>
              <a:srgbClr val="FF2600"/>
            </a:solidFill>
            <a:prstDash val="solid"/>
            <a:round/>
            <a:headEnd len="sm" w="sm" type="none"/>
            <a:tailEnd len="sm" w="sm" type="none"/>
          </a:ln>
          <a:effectLst>
            <a:outerShdw blurRad="38100" rotWithShape="0" dir="5400000" dist="20000">
              <a:srgbClr val="000000">
                <a:alpha val="37647"/>
              </a:srgbClr>
            </a:outerShdw>
          </a:effectLst>
        </p:spPr>
      </p:cxnSp>
      <p:sp>
        <p:nvSpPr>
          <p:cNvPr id="162" name="Google Shape;162;p21"/>
          <p:cNvSpPr/>
          <p:nvPr/>
        </p:nvSpPr>
        <p:spPr>
          <a:xfrm>
            <a:off x="4113272" y="3964249"/>
            <a:ext cx="1055292" cy="1270002"/>
          </a:xfrm>
          <a:prstGeom prst="rightArrow">
            <a:avLst>
              <a:gd fmla="val 32000" name="adj1"/>
              <a:gd fmla="val 77021" name="adj2"/>
            </a:avLst>
          </a:prstGeom>
          <a:solidFill>
            <a:srgbClr val="FFFFFF"/>
          </a:solidFill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381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3" name="Google Shape;163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46239" y="1337583"/>
            <a:ext cx="1828800" cy="165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9274" y="4579619"/>
            <a:ext cx="1487450" cy="17849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5573" y="1043288"/>
            <a:ext cx="1142420" cy="1658567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2"/>
          <p:cNvSpPr txBox="1"/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Group Project</a:t>
            </a:r>
            <a:endParaRPr/>
          </a:p>
        </p:txBody>
      </p:sp>
      <p:sp>
        <p:nvSpPr>
          <p:cNvPr id="171" name="Google Shape;171;p22"/>
          <p:cNvSpPr/>
          <p:nvPr/>
        </p:nvSpPr>
        <p:spPr>
          <a:xfrm>
            <a:off x="2272270" y="974393"/>
            <a:ext cx="6558644" cy="15203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40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Lesson: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US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You should use Version Control.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-US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….and watch your teammates’ work</a:t>
            </a:r>
            <a:endParaRPr/>
          </a:p>
        </p:txBody>
      </p:sp>
      <p:pic>
        <p:nvPicPr>
          <p:cNvPr id="172" name="Google Shape;172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04798" y="2815237"/>
            <a:ext cx="1828800" cy="1651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2"/>
          <p:cNvSpPr/>
          <p:nvPr/>
        </p:nvSpPr>
        <p:spPr>
          <a:xfrm>
            <a:off x="3040063" y="3180956"/>
            <a:ext cx="3949430" cy="1634486"/>
          </a:xfrm>
          <a:prstGeom prst="wedgeRoundRectCallout">
            <a:avLst>
              <a:gd fmla="val -89564" name="adj1"/>
              <a:gd fmla="val -14486" name="adj2"/>
              <a:gd fmla="val 16667" name="adj3"/>
            </a:avLst>
          </a:prstGeom>
          <a:solidFill>
            <a:srgbClr val="FFFFFF"/>
          </a:solidFill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381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Today we fret and pull </a:t>
            </a:r>
            <a:b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on wheels, ignore our regular loss </a:t>
            </a:r>
            <a:b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of time…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…or maybe we should just use git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3"/>
          <p:cNvSpPr txBox="1"/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Version Control</a:t>
            </a:r>
            <a:endParaRPr/>
          </a:p>
        </p:txBody>
      </p:sp>
      <p:sp>
        <p:nvSpPr>
          <p:cNvPr id="179" name="Google Shape;179;p23"/>
          <p:cNvSpPr/>
          <p:nvPr/>
        </p:nvSpPr>
        <p:spPr>
          <a:xfrm>
            <a:off x="443344" y="914399"/>
            <a:ext cx="8229601" cy="57694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2286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Git Version Control:</a:t>
            </a:r>
            <a:br>
              <a:rPr b="1" i="0" lang="en-US" sz="28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Provides a organized system for managing code for when multiple developers work on a project </a:t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2286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at the same time.</a:t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2286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2286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Benefits of Git:</a:t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2286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14350" lvl="0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AutoNum type="arabicPeriod"/>
            </a:pPr>
            <a:r>
              <a:rPr b="0" i="0" lang="en-US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process for resolving conflicts in code.</a:t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1950" lvl="0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14350" lvl="0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AutoNum type="arabicPeriod"/>
            </a:pPr>
            <a:r>
              <a:rPr b="0" i="0" lang="en-US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Version History.</a:t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1950" lvl="0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2286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2286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4"/>
          <p:cNvSpPr txBox="1"/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Group Project</a:t>
            </a:r>
            <a:endParaRPr/>
          </a:p>
        </p:txBody>
      </p:sp>
      <p:sp>
        <p:nvSpPr>
          <p:cNvPr id="185" name="Google Shape;185;p24"/>
          <p:cNvSpPr/>
          <p:nvPr/>
        </p:nvSpPr>
        <p:spPr>
          <a:xfrm>
            <a:off x="3550451" y="5778379"/>
            <a:ext cx="1567092" cy="369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Anne’s branch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p24"/>
          <p:cNvSpPr/>
          <p:nvPr/>
        </p:nvSpPr>
        <p:spPr>
          <a:xfrm>
            <a:off x="582411" y="5784520"/>
            <a:ext cx="1512590" cy="3539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Maya’s branch</a:t>
            </a:r>
            <a:endParaRPr/>
          </a:p>
        </p:txBody>
      </p:sp>
      <p:sp>
        <p:nvSpPr>
          <p:cNvPr id="187" name="Google Shape;187;p24"/>
          <p:cNvSpPr/>
          <p:nvPr/>
        </p:nvSpPr>
        <p:spPr>
          <a:xfrm>
            <a:off x="4077653" y="1232798"/>
            <a:ext cx="1268095" cy="1271904"/>
          </a:xfrm>
          <a:custGeom>
            <a:rect b="b" l="l" r="r" t="t"/>
            <a:pathLst>
              <a:path extrusionOk="0" h="21600" w="21600">
                <a:moveTo>
                  <a:pt x="10801" y="0"/>
                </a:moveTo>
                <a:cubicBezTo>
                  <a:pt x="7949" y="0"/>
                  <a:pt x="5266" y="392"/>
                  <a:pt x="3255" y="1111"/>
                </a:cubicBezTo>
                <a:cubicBezTo>
                  <a:pt x="1360" y="1787"/>
                  <a:pt x="273" y="2685"/>
                  <a:pt x="273" y="3572"/>
                </a:cubicBezTo>
                <a:cubicBezTo>
                  <a:pt x="273" y="4460"/>
                  <a:pt x="1360" y="5360"/>
                  <a:pt x="3255" y="6035"/>
                </a:cubicBezTo>
                <a:cubicBezTo>
                  <a:pt x="5266" y="6749"/>
                  <a:pt x="7949" y="7147"/>
                  <a:pt x="10801" y="7147"/>
                </a:cubicBezTo>
                <a:cubicBezTo>
                  <a:pt x="13652" y="7147"/>
                  <a:pt x="16334" y="6754"/>
                  <a:pt x="18345" y="6035"/>
                </a:cubicBezTo>
                <a:cubicBezTo>
                  <a:pt x="20240" y="5360"/>
                  <a:pt x="21327" y="4460"/>
                  <a:pt x="21327" y="3572"/>
                </a:cubicBezTo>
                <a:cubicBezTo>
                  <a:pt x="21327" y="2685"/>
                  <a:pt x="20240" y="1787"/>
                  <a:pt x="18345" y="1111"/>
                </a:cubicBezTo>
                <a:cubicBezTo>
                  <a:pt x="16334" y="398"/>
                  <a:pt x="13652" y="0"/>
                  <a:pt x="10801" y="0"/>
                </a:cubicBezTo>
                <a:close/>
                <a:moveTo>
                  <a:pt x="12" y="4505"/>
                </a:moveTo>
                <a:lnTo>
                  <a:pt x="12" y="5914"/>
                </a:lnTo>
                <a:cubicBezTo>
                  <a:pt x="12" y="8033"/>
                  <a:pt x="4846" y="9754"/>
                  <a:pt x="10811" y="9754"/>
                </a:cubicBezTo>
                <a:cubicBezTo>
                  <a:pt x="16776" y="9754"/>
                  <a:pt x="21600" y="8039"/>
                  <a:pt x="21600" y="5914"/>
                </a:cubicBezTo>
                <a:lnTo>
                  <a:pt x="21600" y="4505"/>
                </a:lnTo>
                <a:cubicBezTo>
                  <a:pt x="21136" y="5284"/>
                  <a:pt x="20088" y="5991"/>
                  <a:pt x="18531" y="6541"/>
                </a:cubicBezTo>
                <a:cubicBezTo>
                  <a:pt x="16460" y="7276"/>
                  <a:pt x="13718" y="7679"/>
                  <a:pt x="10806" y="7679"/>
                </a:cubicBezTo>
                <a:cubicBezTo>
                  <a:pt x="7894" y="7679"/>
                  <a:pt x="5146" y="7276"/>
                  <a:pt x="3081" y="6541"/>
                </a:cubicBezTo>
                <a:cubicBezTo>
                  <a:pt x="1524" y="5985"/>
                  <a:pt x="476" y="5284"/>
                  <a:pt x="12" y="4505"/>
                </a:cubicBezTo>
                <a:close/>
                <a:moveTo>
                  <a:pt x="0" y="7320"/>
                </a:moveTo>
                <a:lnTo>
                  <a:pt x="0" y="8284"/>
                </a:lnTo>
                <a:cubicBezTo>
                  <a:pt x="0" y="10402"/>
                  <a:pt x="4836" y="12123"/>
                  <a:pt x="10801" y="12123"/>
                </a:cubicBezTo>
                <a:cubicBezTo>
                  <a:pt x="16766" y="12123"/>
                  <a:pt x="21600" y="10408"/>
                  <a:pt x="21600" y="8284"/>
                </a:cubicBezTo>
                <a:lnTo>
                  <a:pt x="21600" y="7320"/>
                </a:lnTo>
                <a:cubicBezTo>
                  <a:pt x="21458" y="7495"/>
                  <a:pt x="21295" y="7664"/>
                  <a:pt x="21098" y="7827"/>
                </a:cubicBezTo>
                <a:cubicBezTo>
                  <a:pt x="20508" y="8329"/>
                  <a:pt x="19672" y="8769"/>
                  <a:pt x="18618" y="9145"/>
                </a:cubicBezTo>
                <a:cubicBezTo>
                  <a:pt x="16520" y="9891"/>
                  <a:pt x="13745" y="10299"/>
                  <a:pt x="10801" y="10299"/>
                </a:cubicBezTo>
                <a:cubicBezTo>
                  <a:pt x="7856" y="10299"/>
                  <a:pt x="5080" y="9891"/>
                  <a:pt x="2982" y="9145"/>
                </a:cubicBezTo>
                <a:cubicBezTo>
                  <a:pt x="1928" y="8769"/>
                  <a:pt x="1099" y="8329"/>
                  <a:pt x="504" y="7827"/>
                </a:cubicBezTo>
                <a:cubicBezTo>
                  <a:pt x="307" y="7664"/>
                  <a:pt x="142" y="7495"/>
                  <a:pt x="0" y="7320"/>
                </a:cubicBezTo>
                <a:close/>
                <a:moveTo>
                  <a:pt x="0" y="9689"/>
                </a:moveTo>
                <a:lnTo>
                  <a:pt x="0" y="10653"/>
                </a:lnTo>
                <a:cubicBezTo>
                  <a:pt x="0" y="12771"/>
                  <a:pt x="4836" y="14492"/>
                  <a:pt x="10801" y="14492"/>
                </a:cubicBezTo>
                <a:cubicBezTo>
                  <a:pt x="16766" y="14492"/>
                  <a:pt x="21600" y="12777"/>
                  <a:pt x="21600" y="10653"/>
                </a:cubicBezTo>
                <a:lnTo>
                  <a:pt x="21600" y="9689"/>
                </a:lnTo>
                <a:cubicBezTo>
                  <a:pt x="21458" y="9864"/>
                  <a:pt x="21295" y="10033"/>
                  <a:pt x="21098" y="10197"/>
                </a:cubicBezTo>
                <a:cubicBezTo>
                  <a:pt x="20508" y="10698"/>
                  <a:pt x="19672" y="11138"/>
                  <a:pt x="18618" y="11514"/>
                </a:cubicBezTo>
                <a:cubicBezTo>
                  <a:pt x="16520" y="12260"/>
                  <a:pt x="13745" y="12668"/>
                  <a:pt x="10801" y="12668"/>
                </a:cubicBezTo>
                <a:cubicBezTo>
                  <a:pt x="7856" y="12668"/>
                  <a:pt x="5080" y="12260"/>
                  <a:pt x="2982" y="11514"/>
                </a:cubicBezTo>
                <a:cubicBezTo>
                  <a:pt x="1928" y="11138"/>
                  <a:pt x="1099" y="10698"/>
                  <a:pt x="504" y="10197"/>
                </a:cubicBezTo>
                <a:cubicBezTo>
                  <a:pt x="307" y="10033"/>
                  <a:pt x="142" y="9864"/>
                  <a:pt x="0" y="9689"/>
                </a:cubicBezTo>
                <a:close/>
                <a:moveTo>
                  <a:pt x="0" y="12059"/>
                </a:moveTo>
                <a:lnTo>
                  <a:pt x="0" y="13022"/>
                </a:lnTo>
                <a:cubicBezTo>
                  <a:pt x="0" y="15141"/>
                  <a:pt x="4836" y="16862"/>
                  <a:pt x="10801" y="16862"/>
                </a:cubicBezTo>
                <a:cubicBezTo>
                  <a:pt x="16766" y="16862"/>
                  <a:pt x="21600" y="15146"/>
                  <a:pt x="21600" y="13022"/>
                </a:cubicBezTo>
                <a:lnTo>
                  <a:pt x="21600" y="12059"/>
                </a:lnTo>
                <a:cubicBezTo>
                  <a:pt x="21458" y="12233"/>
                  <a:pt x="21295" y="12402"/>
                  <a:pt x="21098" y="12566"/>
                </a:cubicBezTo>
                <a:cubicBezTo>
                  <a:pt x="20508" y="13067"/>
                  <a:pt x="19672" y="13507"/>
                  <a:pt x="18618" y="13883"/>
                </a:cubicBezTo>
                <a:cubicBezTo>
                  <a:pt x="16520" y="14629"/>
                  <a:pt x="13745" y="15037"/>
                  <a:pt x="10801" y="15037"/>
                </a:cubicBezTo>
                <a:cubicBezTo>
                  <a:pt x="7856" y="15037"/>
                  <a:pt x="5080" y="14629"/>
                  <a:pt x="2982" y="13883"/>
                </a:cubicBezTo>
                <a:cubicBezTo>
                  <a:pt x="1928" y="13507"/>
                  <a:pt x="1099" y="13067"/>
                  <a:pt x="504" y="12566"/>
                </a:cubicBezTo>
                <a:cubicBezTo>
                  <a:pt x="307" y="12402"/>
                  <a:pt x="142" y="12233"/>
                  <a:pt x="0" y="12059"/>
                </a:cubicBezTo>
                <a:close/>
                <a:moveTo>
                  <a:pt x="0" y="14428"/>
                </a:moveTo>
                <a:lnTo>
                  <a:pt x="0" y="15391"/>
                </a:lnTo>
                <a:cubicBezTo>
                  <a:pt x="0" y="17510"/>
                  <a:pt x="4836" y="19231"/>
                  <a:pt x="10801" y="19231"/>
                </a:cubicBezTo>
                <a:cubicBezTo>
                  <a:pt x="16766" y="19231"/>
                  <a:pt x="21600" y="17515"/>
                  <a:pt x="21600" y="15391"/>
                </a:cubicBezTo>
                <a:lnTo>
                  <a:pt x="21600" y="14428"/>
                </a:lnTo>
                <a:cubicBezTo>
                  <a:pt x="21458" y="14602"/>
                  <a:pt x="21295" y="14772"/>
                  <a:pt x="21098" y="14935"/>
                </a:cubicBezTo>
                <a:cubicBezTo>
                  <a:pt x="20508" y="15436"/>
                  <a:pt x="19672" y="15877"/>
                  <a:pt x="18618" y="16252"/>
                </a:cubicBezTo>
                <a:cubicBezTo>
                  <a:pt x="16520" y="16998"/>
                  <a:pt x="13745" y="17406"/>
                  <a:pt x="10801" y="17406"/>
                </a:cubicBezTo>
                <a:cubicBezTo>
                  <a:pt x="7856" y="17406"/>
                  <a:pt x="5080" y="16998"/>
                  <a:pt x="2982" y="16252"/>
                </a:cubicBezTo>
                <a:cubicBezTo>
                  <a:pt x="1928" y="15877"/>
                  <a:pt x="1099" y="15436"/>
                  <a:pt x="504" y="14935"/>
                </a:cubicBezTo>
                <a:cubicBezTo>
                  <a:pt x="307" y="14772"/>
                  <a:pt x="142" y="14602"/>
                  <a:pt x="0" y="14428"/>
                </a:cubicBezTo>
                <a:close/>
                <a:moveTo>
                  <a:pt x="0" y="16797"/>
                </a:moveTo>
                <a:lnTo>
                  <a:pt x="0" y="17760"/>
                </a:lnTo>
                <a:cubicBezTo>
                  <a:pt x="0" y="19879"/>
                  <a:pt x="4836" y="21600"/>
                  <a:pt x="10801" y="21600"/>
                </a:cubicBezTo>
                <a:cubicBezTo>
                  <a:pt x="16766" y="21600"/>
                  <a:pt x="21600" y="19879"/>
                  <a:pt x="21600" y="17760"/>
                </a:cubicBezTo>
                <a:lnTo>
                  <a:pt x="21600" y="16797"/>
                </a:lnTo>
                <a:cubicBezTo>
                  <a:pt x="21458" y="16971"/>
                  <a:pt x="21295" y="17141"/>
                  <a:pt x="21098" y="17304"/>
                </a:cubicBezTo>
                <a:cubicBezTo>
                  <a:pt x="20508" y="17805"/>
                  <a:pt x="19672" y="18246"/>
                  <a:pt x="18618" y="18622"/>
                </a:cubicBezTo>
                <a:cubicBezTo>
                  <a:pt x="16520" y="19368"/>
                  <a:pt x="13745" y="19775"/>
                  <a:pt x="10801" y="19775"/>
                </a:cubicBezTo>
                <a:cubicBezTo>
                  <a:pt x="7856" y="19775"/>
                  <a:pt x="5080" y="19368"/>
                  <a:pt x="2982" y="18622"/>
                </a:cubicBezTo>
                <a:cubicBezTo>
                  <a:pt x="1928" y="18246"/>
                  <a:pt x="1099" y="17805"/>
                  <a:pt x="504" y="17304"/>
                </a:cubicBezTo>
                <a:cubicBezTo>
                  <a:pt x="307" y="17141"/>
                  <a:pt x="142" y="16971"/>
                  <a:pt x="0" y="16797"/>
                </a:cubicBezTo>
                <a:close/>
              </a:path>
            </a:pathLst>
          </a:custGeom>
          <a:solidFill>
            <a:srgbClr val="FFFFFF"/>
          </a:solidFill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381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88" name="Google Shape;188;p24"/>
          <p:cNvCxnSpPr/>
          <p:nvPr/>
        </p:nvCxnSpPr>
        <p:spPr>
          <a:xfrm flipH="1">
            <a:off x="2537403" y="3073867"/>
            <a:ext cx="1670179" cy="956709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381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189" name="Google Shape;189;p24"/>
          <p:cNvCxnSpPr/>
          <p:nvPr/>
        </p:nvCxnSpPr>
        <p:spPr>
          <a:xfrm>
            <a:off x="4570031" y="3062846"/>
            <a:ext cx="2" cy="919226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38100" rotWithShape="0" dir="5400000" dist="20000">
              <a:srgbClr val="000000">
                <a:alpha val="37647"/>
              </a:srgbClr>
            </a:outerShdw>
          </a:effectLst>
        </p:spPr>
      </p:cxnSp>
      <p:sp>
        <p:nvSpPr>
          <p:cNvPr id="190" name="Google Shape;190;p24"/>
          <p:cNvSpPr/>
          <p:nvPr/>
        </p:nvSpPr>
        <p:spPr>
          <a:xfrm>
            <a:off x="3873425" y="2621497"/>
            <a:ext cx="1730236" cy="3581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Personal branch</a:t>
            </a:r>
            <a:endParaRPr/>
          </a:p>
        </p:txBody>
      </p:sp>
      <p:sp>
        <p:nvSpPr>
          <p:cNvPr id="191" name="Google Shape;191;p24"/>
          <p:cNvSpPr/>
          <p:nvPr/>
        </p:nvSpPr>
        <p:spPr>
          <a:xfrm>
            <a:off x="3935040" y="694554"/>
            <a:ext cx="1553316" cy="3581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Master Branch</a:t>
            </a:r>
            <a:endParaRPr/>
          </a:p>
        </p:txBody>
      </p:sp>
      <p:sp>
        <p:nvSpPr>
          <p:cNvPr id="192" name="Google Shape;192;p24"/>
          <p:cNvSpPr/>
          <p:nvPr/>
        </p:nvSpPr>
        <p:spPr>
          <a:xfrm>
            <a:off x="6519515" y="5769131"/>
            <a:ext cx="1310611" cy="369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Gil’s branch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93" name="Google Shape;193;p24"/>
          <p:cNvCxnSpPr/>
          <p:nvPr/>
        </p:nvCxnSpPr>
        <p:spPr>
          <a:xfrm>
            <a:off x="5295898" y="3132376"/>
            <a:ext cx="1212609" cy="604103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38100" rotWithShape="0" dir="5400000" dist="20000">
              <a:srgbClr val="000000">
                <a:alpha val="37647"/>
              </a:srgbClr>
            </a:outerShdw>
          </a:effectLst>
        </p:spPr>
      </p:cxnSp>
      <p:sp>
        <p:nvSpPr>
          <p:cNvPr id="194" name="Google Shape;194;p24"/>
          <p:cNvSpPr/>
          <p:nvPr/>
        </p:nvSpPr>
        <p:spPr>
          <a:xfrm>
            <a:off x="6144381" y="1718679"/>
            <a:ext cx="2634701" cy="3581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1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‘Branch’ = personal copy</a:t>
            </a:r>
            <a:endParaRPr/>
          </a:p>
        </p:txBody>
      </p:sp>
      <p:pic>
        <p:nvPicPr>
          <p:cNvPr id="195" name="Google Shape;195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0671" y="4074731"/>
            <a:ext cx="1142420" cy="16585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59556" y="4030473"/>
            <a:ext cx="1828800" cy="165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431096" y="3899567"/>
            <a:ext cx="1487450" cy="17849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7"/>
          <p:cNvSpPr txBox="1"/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It’s Okay! </a:t>
            </a:r>
            <a:endParaRPr/>
          </a:p>
        </p:txBody>
      </p:sp>
      <p:pic>
        <p:nvPicPr>
          <p:cNvPr id="39" name="Google Shape;39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2622" y="789697"/>
            <a:ext cx="8289453" cy="5537224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7"/>
          <p:cNvSpPr txBox="1"/>
          <p:nvPr/>
        </p:nvSpPr>
        <p:spPr>
          <a:xfrm>
            <a:off x="7297575" y="6080704"/>
            <a:ext cx="1374500" cy="2462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alibri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Flickr: welcometolearn</a:t>
            </a:r>
            <a:endParaRPr/>
          </a:p>
        </p:txBody>
      </p:sp>
      <p:sp>
        <p:nvSpPr>
          <p:cNvPr id="41" name="Google Shape;41;p7"/>
          <p:cNvSpPr/>
          <p:nvPr/>
        </p:nvSpPr>
        <p:spPr>
          <a:xfrm flipH="1">
            <a:off x="604908" y="1158661"/>
            <a:ext cx="2435155" cy="983867"/>
          </a:xfrm>
          <a:prstGeom prst="cloudCallout">
            <a:avLst>
              <a:gd fmla="val -61179" name="adj1"/>
              <a:gd fmla="val 65466" name="adj2"/>
            </a:avLst>
          </a:prstGeom>
          <a:solidFill>
            <a:srgbClr val="FFFFFF"/>
          </a:solidFill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381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How do I do this again?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5"/>
          <p:cNvSpPr txBox="1"/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team goes to work</a:t>
            </a:r>
            <a:endParaRPr/>
          </a:p>
        </p:txBody>
      </p:sp>
      <p:pic>
        <p:nvPicPr>
          <p:cNvPr id="203" name="Google Shape;203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9570" y="776764"/>
            <a:ext cx="1611059" cy="23389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4800" y="3849563"/>
            <a:ext cx="1942174" cy="2330608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25"/>
          <p:cNvSpPr/>
          <p:nvPr/>
        </p:nvSpPr>
        <p:spPr>
          <a:xfrm>
            <a:off x="2365828" y="913356"/>
            <a:ext cx="3692674" cy="13234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&lt;ul&gt;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  &lt;li&gt;On the Pulse of Morning&lt;/li&gt;</a:t>
            </a:r>
            <a:b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  &lt;li&gt;I Know Why the Caged Bird Sings&lt;/li&gt;</a:t>
            </a:r>
            <a:b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  &lt;li&gt;And Still I Rise&lt;/li&gt;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&lt;/ul&gt;</a:t>
            </a:r>
            <a:endParaRPr/>
          </a:p>
        </p:txBody>
      </p:sp>
      <p:sp>
        <p:nvSpPr>
          <p:cNvPr id="206" name="Google Shape;206;p25"/>
          <p:cNvSpPr/>
          <p:nvPr/>
        </p:nvSpPr>
        <p:spPr>
          <a:xfrm>
            <a:off x="2546874" y="4558239"/>
            <a:ext cx="3929918" cy="13234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&lt;ul&gt;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  &lt;li&gt;Free Will&lt;/li&gt;</a:t>
            </a:r>
            <a:b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  &lt;li&gt;Pieces of a Man&lt;/li&gt;</a:t>
            </a:r>
            <a:b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  &lt;li&gt;The Revolution will not be Televised&lt;/li&gt;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&lt;/ul&gt;</a:t>
            </a:r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6"/>
          <p:cNvSpPr/>
          <p:nvPr/>
        </p:nvSpPr>
        <p:spPr>
          <a:xfrm>
            <a:off x="304800" y="75953"/>
            <a:ext cx="6477000" cy="4616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Maya pushes first</a:t>
            </a:r>
            <a:endParaRPr/>
          </a:p>
        </p:txBody>
      </p:sp>
      <p:sp>
        <p:nvSpPr>
          <p:cNvPr id="212" name="Google Shape;212;p26"/>
          <p:cNvSpPr/>
          <p:nvPr/>
        </p:nvSpPr>
        <p:spPr>
          <a:xfrm>
            <a:off x="2462633" y="1061591"/>
            <a:ext cx="1476074" cy="350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Master Copy</a:t>
            </a:r>
            <a:endParaRPr/>
          </a:p>
        </p:txBody>
      </p:sp>
      <p:sp>
        <p:nvSpPr>
          <p:cNvPr id="213" name="Google Shape;213;p26"/>
          <p:cNvSpPr/>
          <p:nvPr/>
        </p:nvSpPr>
        <p:spPr>
          <a:xfrm>
            <a:off x="1934536" y="5820092"/>
            <a:ext cx="1720980" cy="369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Maya’s Branch</a:t>
            </a:r>
            <a:endParaRPr/>
          </a:p>
        </p:txBody>
      </p:sp>
      <p:pic>
        <p:nvPicPr>
          <p:cNvPr descr="Picture 10" id="214" name="Google Shape;214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88096" y="1512500"/>
            <a:ext cx="880837" cy="880837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26"/>
          <p:cNvSpPr/>
          <p:nvPr/>
        </p:nvSpPr>
        <p:spPr>
          <a:xfrm>
            <a:off x="2693384" y="2422779"/>
            <a:ext cx="217149" cy="3133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/>
          </a:p>
        </p:txBody>
      </p:sp>
      <p:pic>
        <p:nvPicPr>
          <p:cNvPr descr="Picture 10" id="216" name="Google Shape;216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52893" y="4931243"/>
            <a:ext cx="880837" cy="880837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6"/>
          <p:cNvSpPr/>
          <p:nvPr/>
        </p:nvSpPr>
        <p:spPr>
          <a:xfrm rot="-5400000">
            <a:off x="1727855" y="3638425"/>
            <a:ext cx="2572938" cy="12702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cubicBezTo>
                  <a:pt x="5400" y="0"/>
                  <a:pt x="10800" y="5400"/>
                  <a:pt x="10800" y="10801"/>
                </a:cubicBezTo>
                <a:cubicBezTo>
                  <a:pt x="10800" y="16200"/>
                  <a:pt x="16200" y="21600"/>
                  <a:pt x="21600" y="21600"/>
                </a:cubicBezTo>
              </a:path>
            </a:pathLst>
          </a:custGeom>
          <a:noFill/>
          <a:ln cap="flat" cmpd="sng" w="63500">
            <a:solidFill>
              <a:srgbClr val="5B9BD5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26"/>
          <p:cNvSpPr/>
          <p:nvPr/>
        </p:nvSpPr>
        <p:spPr>
          <a:xfrm>
            <a:off x="4307656" y="3077416"/>
            <a:ext cx="3833045" cy="95410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Maya </a:t>
            </a: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pushes (uploads) </a:t>
            </a: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her code changes into the main branch.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 code conflicts.</a:t>
            </a: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endParaRPr/>
          </a:p>
        </p:txBody>
      </p:sp>
      <p:pic>
        <p:nvPicPr>
          <p:cNvPr id="219" name="Google Shape;219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8017" y="4496171"/>
            <a:ext cx="1281251" cy="17509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7"/>
          <p:cNvSpPr txBox="1"/>
          <p:nvPr>
            <p:ph type="title"/>
          </p:nvPr>
        </p:nvSpPr>
        <p:spPr>
          <a:xfrm>
            <a:off x="304800" y="-1"/>
            <a:ext cx="5470527" cy="6538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/>
              <a:t>Gil’s edits are ready</a:t>
            </a:r>
            <a:endParaRPr/>
          </a:p>
        </p:txBody>
      </p:sp>
      <p:sp>
        <p:nvSpPr>
          <p:cNvPr id="225" name="Google Shape;225;p27"/>
          <p:cNvSpPr/>
          <p:nvPr/>
        </p:nvSpPr>
        <p:spPr>
          <a:xfrm>
            <a:off x="721482" y="1649728"/>
            <a:ext cx="8306726" cy="6248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Calibri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Rule:  pull first, then push your changes</a:t>
            </a:r>
            <a:endParaRPr/>
          </a:p>
        </p:txBody>
      </p:sp>
      <p:sp>
        <p:nvSpPr>
          <p:cNvPr id="226" name="Google Shape;226;p27"/>
          <p:cNvSpPr/>
          <p:nvPr/>
        </p:nvSpPr>
        <p:spPr>
          <a:xfrm>
            <a:off x="3058281" y="3839835"/>
            <a:ext cx="642823" cy="6248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Calibri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Ok</a:t>
            </a:r>
            <a:endParaRPr/>
          </a:p>
        </p:txBody>
      </p:sp>
      <p:pic>
        <p:nvPicPr>
          <p:cNvPr id="227" name="Google Shape;227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0638" y="2986950"/>
            <a:ext cx="1942174" cy="23306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8"/>
          <p:cNvSpPr/>
          <p:nvPr/>
        </p:nvSpPr>
        <p:spPr>
          <a:xfrm>
            <a:off x="304800" y="75953"/>
            <a:ext cx="6477000" cy="4616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Gil pulls latest changes</a:t>
            </a:r>
            <a:endParaRPr/>
          </a:p>
        </p:txBody>
      </p:sp>
      <p:sp>
        <p:nvSpPr>
          <p:cNvPr id="233" name="Google Shape;233;p28"/>
          <p:cNvSpPr/>
          <p:nvPr/>
        </p:nvSpPr>
        <p:spPr>
          <a:xfrm>
            <a:off x="2945233" y="1163191"/>
            <a:ext cx="1476074" cy="350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Master Copy</a:t>
            </a:r>
            <a:endParaRPr/>
          </a:p>
        </p:txBody>
      </p:sp>
      <p:pic>
        <p:nvPicPr>
          <p:cNvPr descr="Picture 10" id="234" name="Google Shape;234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50911" y="1578698"/>
            <a:ext cx="880837" cy="880836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28"/>
          <p:cNvSpPr/>
          <p:nvPr/>
        </p:nvSpPr>
        <p:spPr>
          <a:xfrm>
            <a:off x="3175984" y="2524379"/>
            <a:ext cx="217149" cy="3133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/>
          </a:p>
        </p:txBody>
      </p:sp>
      <p:cxnSp>
        <p:nvCxnSpPr>
          <p:cNvPr id="236" name="Google Shape;236;p28"/>
          <p:cNvCxnSpPr/>
          <p:nvPr/>
        </p:nvCxnSpPr>
        <p:spPr>
          <a:xfrm>
            <a:off x="3543298" y="2686911"/>
            <a:ext cx="2" cy="1484177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38100" rotWithShape="0" dir="5400000" dist="20000">
              <a:srgbClr val="000000">
                <a:alpha val="37647"/>
              </a:srgbClr>
            </a:outerShdw>
          </a:effectLst>
        </p:spPr>
      </p:cxnSp>
      <p:sp>
        <p:nvSpPr>
          <p:cNvPr id="237" name="Google Shape;237;p28"/>
          <p:cNvSpPr/>
          <p:nvPr/>
        </p:nvSpPr>
        <p:spPr>
          <a:xfrm>
            <a:off x="2861959" y="5653018"/>
            <a:ext cx="1451675" cy="369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Gil’s Branch</a:t>
            </a:r>
            <a:endParaRPr/>
          </a:p>
        </p:txBody>
      </p:sp>
      <p:pic>
        <p:nvPicPr>
          <p:cNvPr descr="Picture 10" id="238" name="Google Shape;238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67951" y="4675270"/>
            <a:ext cx="880836" cy="8808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4800" y="3849563"/>
            <a:ext cx="1942174" cy="23306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9"/>
          <p:cNvSpPr/>
          <p:nvPr/>
        </p:nvSpPr>
        <p:spPr>
          <a:xfrm>
            <a:off x="304800" y="75953"/>
            <a:ext cx="6477000" cy="4616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Gil conflicts with master branch</a:t>
            </a:r>
            <a:endParaRPr/>
          </a:p>
        </p:txBody>
      </p:sp>
      <p:sp>
        <p:nvSpPr>
          <p:cNvPr id="245" name="Google Shape;245;p29"/>
          <p:cNvSpPr/>
          <p:nvPr/>
        </p:nvSpPr>
        <p:spPr>
          <a:xfrm>
            <a:off x="2945233" y="1163191"/>
            <a:ext cx="1692173" cy="350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Master Branch</a:t>
            </a:r>
            <a:endParaRPr/>
          </a:p>
        </p:txBody>
      </p:sp>
      <p:pic>
        <p:nvPicPr>
          <p:cNvPr descr="Picture 10" id="246" name="Google Shape;246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50911" y="1578698"/>
            <a:ext cx="880837" cy="880836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29"/>
          <p:cNvSpPr/>
          <p:nvPr/>
        </p:nvSpPr>
        <p:spPr>
          <a:xfrm>
            <a:off x="3175984" y="2524379"/>
            <a:ext cx="217149" cy="3133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/>
          </a:p>
        </p:txBody>
      </p:sp>
      <p:cxnSp>
        <p:nvCxnSpPr>
          <p:cNvPr id="248" name="Google Shape;248;p29"/>
          <p:cNvCxnSpPr/>
          <p:nvPr/>
        </p:nvCxnSpPr>
        <p:spPr>
          <a:xfrm>
            <a:off x="3543298" y="2686911"/>
            <a:ext cx="2" cy="1484177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38100" rotWithShape="0" dir="5400000" dist="20000">
              <a:srgbClr val="000000">
                <a:alpha val="37647"/>
              </a:srgbClr>
            </a:outerShdw>
          </a:effectLst>
        </p:spPr>
      </p:cxnSp>
      <p:sp>
        <p:nvSpPr>
          <p:cNvPr id="249" name="Google Shape;249;p29"/>
          <p:cNvSpPr/>
          <p:nvPr/>
        </p:nvSpPr>
        <p:spPr>
          <a:xfrm>
            <a:off x="2549004" y="4236444"/>
            <a:ext cx="4581370" cy="17543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Calibri"/>
              <a:buNone/>
            </a:pPr>
            <a:r>
              <a:rPr b="0" i="0" lang="en-US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&lt;li&gt;On the Pulse of Morning&lt;/li&gt;</a:t>
            </a:r>
            <a:br>
              <a:rPr b="0" i="0" lang="en-US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&lt;li&gt;I Know Why the Caged Bird Sings&lt;/li&gt;</a:t>
            </a:r>
            <a:br>
              <a:rPr b="0" i="0" lang="en-US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&lt;li&gt;And Still I Rise&lt;/li&gt;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Calibri"/>
              <a:buNone/>
            </a:pPr>
            <a:r>
              <a:rPr b="0" i="0" lang="en-US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&lt;li&gt;On the Pulse of Morning&lt;/li&gt;</a:t>
            </a:r>
            <a:br>
              <a:rPr b="0" i="0" lang="en-US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&lt;li&gt;I Know Why the Caged Bird Sings&lt;/li&gt;</a:t>
            </a:r>
            <a:br>
              <a:rPr b="0" i="0" lang="en-US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&lt;li&gt;And Still I Rise&lt;/li&gt;</a:t>
            </a:r>
            <a:endParaRPr/>
          </a:p>
        </p:txBody>
      </p:sp>
      <p:sp>
        <p:nvSpPr>
          <p:cNvPr id="250" name="Google Shape;250;p29"/>
          <p:cNvSpPr/>
          <p:nvPr/>
        </p:nvSpPr>
        <p:spPr>
          <a:xfrm>
            <a:off x="6983662" y="4903193"/>
            <a:ext cx="2041324" cy="3581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Git sees a conflict.</a:t>
            </a:r>
            <a:endParaRPr/>
          </a:p>
        </p:txBody>
      </p:sp>
      <p:pic>
        <p:nvPicPr>
          <p:cNvPr id="251" name="Google Shape;251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1532" y="3916959"/>
            <a:ext cx="1942174" cy="23306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0"/>
          <p:cNvSpPr txBox="1"/>
          <p:nvPr>
            <p:ph type="title"/>
          </p:nvPr>
        </p:nvSpPr>
        <p:spPr>
          <a:xfrm>
            <a:off x="304800" y="-1"/>
            <a:ext cx="5470527" cy="6538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Kobe resolves</a:t>
            </a:r>
            <a:endParaRPr/>
          </a:p>
        </p:txBody>
      </p:sp>
      <p:sp>
        <p:nvSpPr>
          <p:cNvPr id="257" name="Google Shape;257;p30"/>
          <p:cNvSpPr/>
          <p:nvPr/>
        </p:nvSpPr>
        <p:spPr>
          <a:xfrm>
            <a:off x="5378448" y="1776189"/>
            <a:ext cx="2322107" cy="19389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&lt;ul&gt;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  &lt;li&gt;Poems&lt;/li&gt;</a:t>
            </a:r>
            <a:b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  &lt;li&gt;Albums&lt;/li&gt;</a:t>
            </a:r>
            <a:b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  &lt;li&gt;Songs&lt;/li&gt;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&lt;/ul&gt;</a:t>
            </a:r>
            <a:endParaRPr/>
          </a:p>
        </p:txBody>
      </p:sp>
      <p:sp>
        <p:nvSpPr>
          <p:cNvPr id="258" name="Google Shape;258;p30"/>
          <p:cNvSpPr/>
          <p:nvPr/>
        </p:nvSpPr>
        <p:spPr>
          <a:xfrm>
            <a:off x="428104" y="1925043"/>
            <a:ext cx="4348177" cy="17543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Calibri"/>
              <a:buNone/>
            </a:pPr>
            <a:r>
              <a:rPr b="0" i="0" lang="en-US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&lt;li&gt;On the Pulse of Morning&lt;/li&gt;</a:t>
            </a:r>
            <a:br>
              <a:rPr b="0" i="0" lang="en-US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&lt;li&gt;I Know Why the Caged Bird Sings&lt;/li&gt;</a:t>
            </a:r>
            <a:br>
              <a:rPr b="0" i="0" lang="en-US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&lt;li&gt;And Still I Rise&lt;/li&gt;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Calibri"/>
              <a:buNone/>
            </a:pPr>
            <a:r>
              <a:rPr b="0" i="0" lang="en-US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&lt;li&gt;On the Pulse of Morning&lt;/li&gt;</a:t>
            </a:r>
            <a:br>
              <a:rPr b="0" i="0" lang="en-US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&lt;li&gt;I Know Why the Caged Bird Sings&lt;/li&gt;</a:t>
            </a:r>
            <a:br>
              <a:rPr b="0" i="0" lang="en-US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&lt;li&gt;And Still I Rise&lt;/li&gt;</a:t>
            </a:r>
            <a:endParaRPr/>
          </a:p>
        </p:txBody>
      </p:sp>
      <p:cxnSp>
        <p:nvCxnSpPr>
          <p:cNvPr id="259" name="Google Shape;259;p30"/>
          <p:cNvCxnSpPr/>
          <p:nvPr/>
        </p:nvCxnSpPr>
        <p:spPr>
          <a:xfrm flipH="1" rot="10800000">
            <a:off x="3229583" y="2782111"/>
            <a:ext cx="2383277" cy="19455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38100" rotWithShape="0" dir="5400000" dist="20000">
              <a:srgbClr val="000000">
                <a:alpha val="37647"/>
              </a:srgbClr>
            </a:outerShdw>
          </a:effectLst>
        </p:spPr>
      </p:cxnSp>
      <p:sp>
        <p:nvSpPr>
          <p:cNvPr id="260" name="Google Shape;260;p30"/>
          <p:cNvSpPr/>
          <p:nvPr/>
        </p:nvSpPr>
        <p:spPr>
          <a:xfrm>
            <a:off x="6075059" y="4649718"/>
            <a:ext cx="1451675" cy="369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Gil’s Branch</a:t>
            </a:r>
            <a:endParaRPr/>
          </a:p>
        </p:txBody>
      </p:sp>
      <p:pic>
        <p:nvPicPr>
          <p:cNvPr descr="Picture 10" id="261" name="Google Shape;261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81050" y="3671970"/>
            <a:ext cx="880837" cy="8808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1"/>
          <p:cNvSpPr/>
          <p:nvPr/>
        </p:nvSpPr>
        <p:spPr>
          <a:xfrm>
            <a:off x="304800" y="75953"/>
            <a:ext cx="6477000" cy="4616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Gil fixes and pushes</a:t>
            </a:r>
            <a:endParaRPr/>
          </a:p>
        </p:txBody>
      </p:sp>
      <p:sp>
        <p:nvSpPr>
          <p:cNvPr id="267" name="Google Shape;267;p31"/>
          <p:cNvSpPr/>
          <p:nvPr/>
        </p:nvSpPr>
        <p:spPr>
          <a:xfrm>
            <a:off x="2462633" y="1061591"/>
            <a:ext cx="1692173" cy="350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Master Branch</a:t>
            </a:r>
            <a:endParaRPr/>
          </a:p>
        </p:txBody>
      </p:sp>
      <p:sp>
        <p:nvSpPr>
          <p:cNvPr id="268" name="Google Shape;268;p31"/>
          <p:cNvSpPr/>
          <p:nvPr/>
        </p:nvSpPr>
        <p:spPr>
          <a:xfrm>
            <a:off x="3173149" y="5912327"/>
            <a:ext cx="1451675" cy="369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Gil’s Branch</a:t>
            </a:r>
            <a:endParaRPr/>
          </a:p>
        </p:txBody>
      </p:sp>
      <p:pic>
        <p:nvPicPr>
          <p:cNvPr descr="Picture 10" id="269" name="Google Shape;269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88096" y="1512500"/>
            <a:ext cx="880837" cy="880837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31"/>
          <p:cNvSpPr/>
          <p:nvPr/>
        </p:nvSpPr>
        <p:spPr>
          <a:xfrm>
            <a:off x="2693384" y="2422779"/>
            <a:ext cx="217149" cy="3133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/>
          </a:p>
        </p:txBody>
      </p:sp>
      <p:pic>
        <p:nvPicPr>
          <p:cNvPr descr="Picture 10" id="271" name="Google Shape;271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51879" y="4966272"/>
            <a:ext cx="880837" cy="880837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31"/>
          <p:cNvSpPr/>
          <p:nvPr/>
        </p:nvSpPr>
        <p:spPr>
          <a:xfrm rot="-5400000">
            <a:off x="2779093" y="3838404"/>
            <a:ext cx="2243035" cy="12702"/>
          </a:xfrm>
          <a:custGeom>
            <a:rect b="b" l="l" r="r" t="t"/>
            <a:pathLst>
              <a:path extrusionOk="0" h="21600" w="21600">
                <a:moveTo>
                  <a:pt x="0" y="21600"/>
                </a:moveTo>
                <a:cubicBezTo>
                  <a:pt x="5400" y="21600"/>
                  <a:pt x="10800" y="16200"/>
                  <a:pt x="10800" y="10799"/>
                </a:cubicBezTo>
                <a:cubicBezTo>
                  <a:pt x="10800" y="5400"/>
                  <a:pt x="16200" y="0"/>
                  <a:pt x="21600" y="0"/>
                </a:cubicBezTo>
              </a:path>
            </a:pathLst>
          </a:custGeom>
          <a:noFill/>
          <a:ln cap="flat" cmpd="sng" w="63500">
            <a:solidFill>
              <a:srgbClr val="5B9BD5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" name="Google Shape;273;p31"/>
          <p:cNvSpPr/>
          <p:nvPr/>
        </p:nvSpPr>
        <p:spPr>
          <a:xfrm>
            <a:off x="4307656" y="3077416"/>
            <a:ext cx="3833045" cy="95410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Gil </a:t>
            </a: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pushes (uploads) </a:t>
            </a: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his revision the main branch.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 code conflicts.</a:t>
            </a: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endParaRPr/>
          </a:p>
        </p:txBody>
      </p:sp>
      <p:pic>
        <p:nvPicPr>
          <p:cNvPr descr="Picture 10" id="274" name="Google Shape;274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92996" y="1487100"/>
            <a:ext cx="880837" cy="880837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31"/>
          <p:cNvSpPr/>
          <p:nvPr/>
        </p:nvSpPr>
        <p:spPr>
          <a:xfrm>
            <a:off x="3810984" y="2384679"/>
            <a:ext cx="217149" cy="3133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/>
          </a:p>
        </p:txBody>
      </p:sp>
      <p:sp>
        <p:nvSpPr>
          <p:cNvPr id="276" name="Google Shape;276;p31"/>
          <p:cNvSpPr/>
          <p:nvPr/>
        </p:nvSpPr>
        <p:spPr>
          <a:xfrm>
            <a:off x="5067204" y="4455462"/>
            <a:ext cx="2322107" cy="19389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&lt;ul&gt;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  &lt;li&gt;Poems&lt;/li&gt;</a:t>
            </a:r>
            <a:b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  &lt;li&gt;Albums&lt;/li&gt;</a:t>
            </a:r>
            <a:b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  &lt;li&gt;Songs&lt;/li&gt;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&lt;/ul&gt;</a:t>
            </a:r>
            <a:endParaRPr/>
          </a:p>
        </p:txBody>
      </p:sp>
      <p:pic>
        <p:nvPicPr>
          <p:cNvPr id="277" name="Google Shape;277;p31"/>
          <p:cNvPicPr preferRelativeResize="0"/>
          <p:nvPr/>
        </p:nvPicPr>
        <p:blipFill rotWithShape="1">
          <a:blip r:embed="rId4">
            <a:alphaModFix/>
          </a:blip>
          <a:srcRect b="0" l="24077" r="0" t="0"/>
          <a:stretch/>
        </p:blipFill>
        <p:spPr>
          <a:xfrm>
            <a:off x="535021" y="4111422"/>
            <a:ext cx="2410542" cy="227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2"/>
          <p:cNvSpPr txBox="1"/>
          <p:nvPr>
            <p:ph type="title"/>
          </p:nvPr>
        </p:nvSpPr>
        <p:spPr>
          <a:xfrm>
            <a:off x="304800" y="-1"/>
            <a:ext cx="5470527" cy="6538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/>
              <a:t>Anne starts her work</a:t>
            </a:r>
            <a:endParaRPr/>
          </a:p>
        </p:txBody>
      </p:sp>
      <p:sp>
        <p:nvSpPr>
          <p:cNvPr id="283" name="Google Shape;283;p32"/>
          <p:cNvSpPr/>
          <p:nvPr/>
        </p:nvSpPr>
        <p:spPr>
          <a:xfrm>
            <a:off x="721482" y="1649729"/>
            <a:ext cx="8306726" cy="6248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Calibri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Rule:  pull first, then push your changes</a:t>
            </a:r>
            <a:endParaRPr/>
          </a:p>
        </p:txBody>
      </p:sp>
      <p:pic>
        <p:nvPicPr>
          <p:cNvPr id="284" name="Google Shape;284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3905" y="3446814"/>
            <a:ext cx="1828800" cy="1651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32"/>
          <p:cNvSpPr/>
          <p:nvPr/>
        </p:nvSpPr>
        <p:spPr>
          <a:xfrm>
            <a:off x="3951386" y="3301839"/>
            <a:ext cx="3949430" cy="1940952"/>
          </a:xfrm>
          <a:prstGeom prst="wedgeRoundRectCallout">
            <a:avLst>
              <a:gd fmla="val -89071" name="adj1"/>
              <a:gd fmla="val -7971" name="adj2"/>
              <a:gd fmla="val 16667" name="adj3"/>
            </a:avLst>
          </a:prstGeom>
          <a:solidFill>
            <a:srgbClr val="FFFFFF"/>
          </a:solidFill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381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1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look into my face</a:t>
            </a:r>
            <a:br>
              <a:rPr b="0" i="1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1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and you will know that crimes dropped upon me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1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as from a high building…</a:t>
            </a:r>
            <a:b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0" i="1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…by which I mean, I broke the rules.</a:t>
            </a:r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3"/>
          <p:cNvSpPr/>
          <p:nvPr/>
        </p:nvSpPr>
        <p:spPr>
          <a:xfrm>
            <a:off x="304800" y="75953"/>
            <a:ext cx="6477000" cy="4616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Anne pushes</a:t>
            </a:r>
            <a:endParaRPr/>
          </a:p>
        </p:txBody>
      </p:sp>
      <p:sp>
        <p:nvSpPr>
          <p:cNvPr id="291" name="Google Shape;291;p33"/>
          <p:cNvSpPr/>
          <p:nvPr/>
        </p:nvSpPr>
        <p:spPr>
          <a:xfrm>
            <a:off x="1141833" y="1112391"/>
            <a:ext cx="1692173" cy="350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Master Branch</a:t>
            </a:r>
            <a:endParaRPr/>
          </a:p>
        </p:txBody>
      </p:sp>
      <p:sp>
        <p:nvSpPr>
          <p:cNvPr id="292" name="Google Shape;292;p33"/>
          <p:cNvSpPr/>
          <p:nvPr/>
        </p:nvSpPr>
        <p:spPr>
          <a:xfrm>
            <a:off x="3173149" y="5912327"/>
            <a:ext cx="1720980" cy="369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Anne’s Branch</a:t>
            </a:r>
            <a:endParaRPr/>
          </a:p>
        </p:txBody>
      </p:sp>
      <p:pic>
        <p:nvPicPr>
          <p:cNvPr descr="Picture 10" id="293" name="Google Shape;293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43496" y="1567343"/>
            <a:ext cx="880837" cy="880837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33"/>
          <p:cNvSpPr/>
          <p:nvPr/>
        </p:nvSpPr>
        <p:spPr>
          <a:xfrm>
            <a:off x="1372583" y="2473579"/>
            <a:ext cx="217150" cy="3133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/>
          </a:p>
        </p:txBody>
      </p:sp>
      <p:pic>
        <p:nvPicPr>
          <p:cNvPr descr="Picture 10" id="295" name="Google Shape;295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51881" y="4966272"/>
            <a:ext cx="880837" cy="880837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33"/>
          <p:cNvSpPr/>
          <p:nvPr/>
        </p:nvSpPr>
        <p:spPr>
          <a:xfrm rot="-5400000">
            <a:off x="2779093" y="3838404"/>
            <a:ext cx="2243035" cy="12702"/>
          </a:xfrm>
          <a:custGeom>
            <a:rect b="b" l="l" r="r" t="t"/>
            <a:pathLst>
              <a:path extrusionOk="0" h="21600" w="21600">
                <a:moveTo>
                  <a:pt x="0" y="21600"/>
                </a:moveTo>
                <a:cubicBezTo>
                  <a:pt x="5400" y="21600"/>
                  <a:pt x="10800" y="16200"/>
                  <a:pt x="10800" y="10799"/>
                </a:cubicBezTo>
                <a:cubicBezTo>
                  <a:pt x="10800" y="5400"/>
                  <a:pt x="16200" y="0"/>
                  <a:pt x="21600" y="0"/>
                </a:cubicBezTo>
              </a:path>
            </a:pathLst>
          </a:custGeom>
          <a:noFill/>
          <a:ln cap="flat" cmpd="sng" w="63500">
            <a:solidFill>
              <a:srgbClr val="5B9BD5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7" name="Google Shape;297;p33"/>
          <p:cNvSpPr/>
          <p:nvPr/>
        </p:nvSpPr>
        <p:spPr>
          <a:xfrm>
            <a:off x="4307656" y="3077416"/>
            <a:ext cx="3833045" cy="95410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Anne dude </a:t>
            </a: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pushes (uploads) </a:t>
            </a: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her revision the main branch.  No code conflicts. 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26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FF2600"/>
                </a:solidFill>
                <a:latin typeface="Arial"/>
                <a:ea typeface="Arial"/>
                <a:cs typeface="Arial"/>
                <a:sym typeface="Arial"/>
              </a:rPr>
              <a:t>Not what we want.</a:t>
            </a:r>
            <a:endParaRPr/>
          </a:p>
        </p:txBody>
      </p:sp>
      <p:pic>
        <p:nvPicPr>
          <p:cNvPr descr="Picture 10" id="298" name="Google Shape;298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99196" y="1537900"/>
            <a:ext cx="880837" cy="880837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33"/>
          <p:cNvSpPr/>
          <p:nvPr/>
        </p:nvSpPr>
        <p:spPr>
          <a:xfrm>
            <a:off x="2604484" y="2448179"/>
            <a:ext cx="217149" cy="3133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/>
          </a:p>
        </p:txBody>
      </p:sp>
      <p:sp>
        <p:nvSpPr>
          <p:cNvPr id="300" name="Google Shape;300;p33"/>
          <p:cNvSpPr/>
          <p:nvPr/>
        </p:nvSpPr>
        <p:spPr>
          <a:xfrm>
            <a:off x="5236883" y="4262682"/>
            <a:ext cx="3655805" cy="19389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&lt;ul&gt;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  &lt;li&gt;The Double Image&lt;/li&gt;</a:t>
            </a:r>
            <a:b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  &lt;li&gt;Heart’s Needle&lt;/li&gt;</a:t>
            </a:r>
            <a:b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  &lt;li&gt;Baby Picture&lt;/li&gt;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&lt;/ul&gt;</a:t>
            </a:r>
            <a:endParaRPr/>
          </a:p>
        </p:txBody>
      </p:sp>
      <p:pic>
        <p:nvPicPr>
          <p:cNvPr descr="Picture 10" id="301" name="Google Shape;301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54896" y="1537900"/>
            <a:ext cx="880837" cy="880837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33"/>
          <p:cNvSpPr/>
          <p:nvPr/>
        </p:nvSpPr>
        <p:spPr>
          <a:xfrm>
            <a:off x="3659263" y="2477621"/>
            <a:ext cx="217149" cy="3133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/>
          </a:p>
        </p:txBody>
      </p:sp>
      <p:pic>
        <p:nvPicPr>
          <p:cNvPr id="303" name="Google Shape;303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84258" y="4611988"/>
            <a:ext cx="1828800" cy="165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4"/>
          <p:cNvSpPr txBox="1"/>
          <p:nvPr>
            <p:ph type="title"/>
          </p:nvPr>
        </p:nvSpPr>
        <p:spPr>
          <a:xfrm>
            <a:off x="304800" y="-1"/>
            <a:ext cx="5470527" cy="6538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/>
              <a:t>If Annehad made a pull first…</a:t>
            </a:r>
            <a:endParaRPr/>
          </a:p>
        </p:txBody>
      </p:sp>
      <p:sp>
        <p:nvSpPr>
          <p:cNvPr id="309" name="Google Shape;309;p34"/>
          <p:cNvSpPr/>
          <p:nvPr/>
        </p:nvSpPr>
        <p:spPr>
          <a:xfrm>
            <a:off x="2982515" y="2108008"/>
            <a:ext cx="3655805" cy="37856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Calibri"/>
              <a:buNone/>
            </a:pPr>
            <a:r>
              <a:rPr b="0" i="0" lang="en-US" sz="24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&lt;ul&gt;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Calibri"/>
              <a:buNone/>
            </a:pPr>
            <a:r>
              <a:rPr b="0" i="0" lang="en-US" sz="24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   &lt;li&gt;The Double Image&lt;/li&gt;</a:t>
            </a:r>
            <a:br>
              <a:rPr b="0" i="0" lang="en-US" sz="24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24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   &lt;li&gt;Heart’s Needle&lt;/li&gt;</a:t>
            </a:r>
            <a:br>
              <a:rPr b="0" i="0" lang="en-US" sz="24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24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   &lt;li&gt;Baby Picture&lt;/li&gt;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Calibri"/>
              <a:buNone/>
            </a:pPr>
            <a:r>
              <a:rPr b="0" i="0" lang="en-US" sz="24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&lt;/ul&gt;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Calibri"/>
              <a:buNone/>
            </a:pPr>
            <a:r>
              <a:rPr b="0" i="0" lang="en-US" sz="24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&lt;ul&gt;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Calibri"/>
              <a:buNone/>
            </a:pPr>
            <a:r>
              <a:rPr b="0" i="0" lang="en-US" sz="24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   &lt;li&gt;Poems&lt;/li&gt;</a:t>
            </a:r>
            <a:br>
              <a:rPr b="0" i="0" lang="en-US" sz="24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24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   &lt;li&gt;Albums&lt;/li&gt;</a:t>
            </a:r>
            <a:br>
              <a:rPr b="0" i="0" lang="en-US" sz="24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24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   &lt;li&gt;Songs&lt;/li&gt;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Calibri"/>
              <a:buNone/>
            </a:pPr>
            <a:r>
              <a:rPr b="0" i="0" lang="en-US" sz="24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&lt;/ul&gt;</a:t>
            </a:r>
            <a:endParaRPr/>
          </a:p>
        </p:txBody>
      </p:sp>
      <p:sp>
        <p:nvSpPr>
          <p:cNvPr id="310" name="Google Shape;310;p34"/>
          <p:cNvSpPr/>
          <p:nvPr/>
        </p:nvSpPr>
        <p:spPr>
          <a:xfrm>
            <a:off x="3630755" y="1175254"/>
            <a:ext cx="1882487" cy="6248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Calibri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Conflict!</a:t>
            </a:r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 txBox="1"/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</a:pPr>
            <a:r>
              <a:rPr i="1" lang="en-US" sz="4100">
                <a:solidFill>
                  <a:srgbClr val="FFFFFF"/>
                </a:solidFill>
              </a:rPr>
              <a:t>Admin Items</a:t>
            </a:r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5"/>
          <p:cNvSpPr txBox="1"/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overwritten work is discovered</a:t>
            </a:r>
            <a:endParaRPr/>
          </a:p>
        </p:txBody>
      </p:sp>
      <p:pic>
        <p:nvPicPr>
          <p:cNvPr descr="kissCanges.png" id="316" name="Google Shape;316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87947" y="2004818"/>
            <a:ext cx="5470528" cy="308381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1912" y="3923333"/>
            <a:ext cx="1942174" cy="2330608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3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37469" y="1207792"/>
            <a:ext cx="1611059" cy="23389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3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646914" y="3444669"/>
            <a:ext cx="1479562" cy="13357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6"/>
          <p:cNvSpPr txBox="1"/>
          <p:nvPr>
            <p:ph type="title"/>
          </p:nvPr>
        </p:nvSpPr>
        <p:spPr>
          <a:xfrm>
            <a:off x="304799" y="-2"/>
            <a:ext cx="7046567" cy="65385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Roll Back</a:t>
            </a:r>
            <a:endParaRPr/>
          </a:p>
        </p:txBody>
      </p:sp>
      <p:sp>
        <p:nvSpPr>
          <p:cNvPr id="325" name="Google Shape;325;p36"/>
          <p:cNvSpPr/>
          <p:nvPr/>
        </p:nvSpPr>
        <p:spPr>
          <a:xfrm>
            <a:off x="2462633" y="1061591"/>
            <a:ext cx="1475963" cy="350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Main Branch</a:t>
            </a:r>
            <a:endParaRPr/>
          </a:p>
        </p:txBody>
      </p:sp>
      <p:sp>
        <p:nvSpPr>
          <p:cNvPr id="326" name="Google Shape;326;p36"/>
          <p:cNvSpPr/>
          <p:nvPr/>
        </p:nvSpPr>
        <p:spPr>
          <a:xfrm>
            <a:off x="5336128" y="5807273"/>
            <a:ext cx="1785100" cy="369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Anne’s Branch </a:t>
            </a:r>
            <a:endParaRPr/>
          </a:p>
        </p:txBody>
      </p:sp>
      <p:pic>
        <p:nvPicPr>
          <p:cNvPr descr="Picture 10" id="327" name="Google Shape;327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75396" y="1512500"/>
            <a:ext cx="880837" cy="88083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10" id="328" name="Google Shape;328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11076" y="1504881"/>
            <a:ext cx="880837" cy="8808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10" id="329" name="Google Shape;329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46754" y="1502872"/>
            <a:ext cx="880837" cy="8808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10" id="330" name="Google Shape;330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82432" y="1502872"/>
            <a:ext cx="880836" cy="880836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36"/>
          <p:cNvSpPr/>
          <p:nvPr/>
        </p:nvSpPr>
        <p:spPr>
          <a:xfrm>
            <a:off x="2693384" y="2422779"/>
            <a:ext cx="217149" cy="3133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/>
          </a:p>
        </p:txBody>
      </p:sp>
      <p:sp>
        <p:nvSpPr>
          <p:cNvPr id="332" name="Google Shape;332;p36"/>
          <p:cNvSpPr/>
          <p:nvPr/>
        </p:nvSpPr>
        <p:spPr>
          <a:xfrm>
            <a:off x="3813159" y="2419959"/>
            <a:ext cx="217149" cy="3133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/>
          </a:p>
        </p:txBody>
      </p:sp>
      <p:sp>
        <p:nvSpPr>
          <p:cNvPr id="333" name="Google Shape;333;p36"/>
          <p:cNvSpPr/>
          <p:nvPr/>
        </p:nvSpPr>
        <p:spPr>
          <a:xfrm>
            <a:off x="4893890" y="2426920"/>
            <a:ext cx="217149" cy="3133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/>
          </a:p>
        </p:txBody>
      </p:sp>
      <p:sp>
        <p:nvSpPr>
          <p:cNvPr id="334" name="Google Shape;334;p36"/>
          <p:cNvSpPr/>
          <p:nvPr/>
        </p:nvSpPr>
        <p:spPr>
          <a:xfrm>
            <a:off x="6386960" y="2422779"/>
            <a:ext cx="217149" cy="3133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/>
          </a:p>
        </p:txBody>
      </p:sp>
      <p:cxnSp>
        <p:nvCxnSpPr>
          <p:cNvPr id="335" name="Google Shape;335;p36"/>
          <p:cNvCxnSpPr/>
          <p:nvPr/>
        </p:nvCxnSpPr>
        <p:spPr>
          <a:xfrm flipH="1" rot="10800000">
            <a:off x="3356231" y="1948252"/>
            <a:ext cx="254846" cy="1713"/>
          </a:xfrm>
          <a:prstGeom prst="straightConnector1">
            <a:avLst/>
          </a:prstGeom>
          <a:noFill/>
          <a:ln cap="flat" cmpd="sng" w="63500">
            <a:solidFill>
              <a:srgbClr val="5B9BD5"/>
            </a:solidFill>
            <a:prstDash val="solid"/>
            <a:miter lim="8000"/>
            <a:headEnd len="sm" w="sm" type="none"/>
            <a:tailEnd len="med" w="med" type="triangle"/>
          </a:ln>
        </p:spPr>
      </p:cxnSp>
      <p:cxnSp>
        <p:nvCxnSpPr>
          <p:cNvPr id="336" name="Google Shape;336;p36"/>
          <p:cNvCxnSpPr/>
          <p:nvPr/>
        </p:nvCxnSpPr>
        <p:spPr>
          <a:xfrm flipH="1" rot="10800000">
            <a:off x="4491911" y="1945296"/>
            <a:ext cx="254844" cy="7623"/>
          </a:xfrm>
          <a:prstGeom prst="straightConnector1">
            <a:avLst/>
          </a:prstGeom>
          <a:noFill/>
          <a:ln cap="flat" cmpd="sng" w="63500">
            <a:solidFill>
              <a:srgbClr val="5B9BD5"/>
            </a:solidFill>
            <a:prstDash val="solid"/>
            <a:miter lim="8000"/>
            <a:headEnd len="sm" w="sm" type="none"/>
            <a:tailEnd len="med" w="med" type="triangle"/>
          </a:ln>
        </p:spPr>
      </p:cxnSp>
      <p:cxnSp>
        <p:nvCxnSpPr>
          <p:cNvPr id="337" name="Google Shape;337;p36"/>
          <p:cNvCxnSpPr/>
          <p:nvPr/>
        </p:nvCxnSpPr>
        <p:spPr>
          <a:xfrm flipH="1" rot="10800000">
            <a:off x="5630893" y="1935665"/>
            <a:ext cx="254844" cy="7623"/>
          </a:xfrm>
          <a:prstGeom prst="straightConnector1">
            <a:avLst/>
          </a:prstGeom>
          <a:noFill/>
          <a:ln cap="flat" cmpd="sng" w="63500">
            <a:solidFill>
              <a:srgbClr val="5B9BD5"/>
            </a:solidFill>
            <a:prstDash val="solid"/>
            <a:miter lim="8000"/>
            <a:headEnd len="sm" w="sm" type="none"/>
            <a:tailEnd len="med" w="med" type="triangle"/>
          </a:ln>
        </p:spPr>
      </p:cxnSp>
      <p:pic>
        <p:nvPicPr>
          <p:cNvPr descr="Picture 10" id="338" name="Google Shape;338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27623" y="4885578"/>
            <a:ext cx="880837" cy="880837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36"/>
          <p:cNvSpPr/>
          <p:nvPr/>
        </p:nvSpPr>
        <p:spPr>
          <a:xfrm>
            <a:off x="6048780" y="5041853"/>
            <a:ext cx="600488" cy="574222"/>
          </a:xfrm>
          <a:custGeom>
            <a:rect b="b" l="l" r="r" t="t"/>
            <a:pathLst>
              <a:path extrusionOk="0" h="21600" w="21600">
                <a:moveTo>
                  <a:pt x="0" y="5399"/>
                </a:moveTo>
                <a:lnTo>
                  <a:pt x="4745" y="0"/>
                </a:lnTo>
                <a:lnTo>
                  <a:pt x="10800" y="5820"/>
                </a:lnTo>
                <a:lnTo>
                  <a:pt x="16855" y="0"/>
                </a:lnTo>
                <a:lnTo>
                  <a:pt x="21600" y="5399"/>
                </a:lnTo>
                <a:lnTo>
                  <a:pt x="15981" y="10800"/>
                </a:lnTo>
                <a:lnTo>
                  <a:pt x="21600" y="16201"/>
                </a:lnTo>
                <a:lnTo>
                  <a:pt x="16855" y="21600"/>
                </a:lnTo>
                <a:lnTo>
                  <a:pt x="10800" y="15780"/>
                </a:lnTo>
                <a:lnTo>
                  <a:pt x="4745" y="21600"/>
                </a:lnTo>
                <a:lnTo>
                  <a:pt x="0" y="16201"/>
                </a:lnTo>
                <a:lnTo>
                  <a:pt x="5619" y="10800"/>
                </a:lnTo>
                <a:close/>
              </a:path>
            </a:pathLst>
          </a:custGeom>
          <a:solidFill>
            <a:srgbClr val="FF0000"/>
          </a:solidFill>
          <a:ln cap="flat" cmpd="sng" w="12700">
            <a:solidFill>
              <a:srgbClr val="42719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0" name="Google Shape;340;p36"/>
          <p:cNvSpPr/>
          <p:nvPr/>
        </p:nvSpPr>
        <p:spPr>
          <a:xfrm>
            <a:off x="4888105" y="1682234"/>
            <a:ext cx="600488" cy="574222"/>
          </a:xfrm>
          <a:custGeom>
            <a:rect b="b" l="l" r="r" t="t"/>
            <a:pathLst>
              <a:path extrusionOk="0" h="21600" w="21600">
                <a:moveTo>
                  <a:pt x="0" y="5399"/>
                </a:moveTo>
                <a:lnTo>
                  <a:pt x="4745" y="0"/>
                </a:lnTo>
                <a:lnTo>
                  <a:pt x="10800" y="5820"/>
                </a:lnTo>
                <a:lnTo>
                  <a:pt x="16855" y="0"/>
                </a:lnTo>
                <a:lnTo>
                  <a:pt x="21600" y="5399"/>
                </a:lnTo>
                <a:lnTo>
                  <a:pt x="15981" y="10800"/>
                </a:lnTo>
                <a:lnTo>
                  <a:pt x="21600" y="16201"/>
                </a:lnTo>
                <a:lnTo>
                  <a:pt x="16855" y="21600"/>
                </a:lnTo>
                <a:lnTo>
                  <a:pt x="10800" y="15780"/>
                </a:lnTo>
                <a:lnTo>
                  <a:pt x="4745" y="21600"/>
                </a:lnTo>
                <a:lnTo>
                  <a:pt x="0" y="16201"/>
                </a:lnTo>
                <a:lnTo>
                  <a:pt x="5619" y="10800"/>
                </a:lnTo>
                <a:close/>
              </a:path>
            </a:pathLst>
          </a:custGeom>
          <a:solidFill>
            <a:srgbClr val="FF0000"/>
          </a:solidFill>
          <a:ln cap="flat" cmpd="sng" w="12700">
            <a:solidFill>
              <a:srgbClr val="42719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1" name="Google Shape;341;p36"/>
          <p:cNvSpPr/>
          <p:nvPr/>
        </p:nvSpPr>
        <p:spPr>
          <a:xfrm rot="-5400000">
            <a:off x="4770275" y="1702523"/>
            <a:ext cx="817253" cy="2249940"/>
          </a:xfrm>
          <a:custGeom>
            <a:rect b="b" l="l" r="r" t="t"/>
            <a:pathLst>
              <a:path extrusionOk="0" h="21600" w="21600">
                <a:moveTo>
                  <a:pt x="21398" y="0"/>
                </a:moveTo>
                <a:cubicBezTo>
                  <a:pt x="10699" y="0"/>
                  <a:pt x="0" y="5400"/>
                  <a:pt x="0" y="10800"/>
                </a:cubicBezTo>
                <a:cubicBezTo>
                  <a:pt x="0" y="16200"/>
                  <a:pt x="10800" y="21600"/>
                  <a:pt x="21600" y="21600"/>
                </a:cubicBezTo>
              </a:path>
            </a:pathLst>
          </a:custGeom>
          <a:noFill/>
          <a:ln cap="flat" cmpd="sng" w="63500">
            <a:solidFill>
              <a:srgbClr val="5B9BD5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2" name="Google Shape;342;p36"/>
          <p:cNvSpPr/>
          <p:nvPr/>
        </p:nvSpPr>
        <p:spPr>
          <a:xfrm>
            <a:off x="5043130" y="3421307"/>
            <a:ext cx="3181289" cy="5232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Maya </a:t>
            </a:r>
            <a:r>
              <a:rPr b="1" i="0" lang="en-US" sz="14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rolls back</a:t>
            </a: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the code to an earlier version.</a:t>
            </a:r>
            <a:endParaRPr/>
          </a:p>
        </p:txBody>
      </p:sp>
      <p:pic>
        <p:nvPicPr>
          <p:cNvPr id="343" name="Google Shape;343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7469" y="1207792"/>
            <a:ext cx="1611059" cy="23389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3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03217" y="4471557"/>
            <a:ext cx="1479562" cy="13357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37"/>
          <p:cNvSpPr txBox="1"/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Group Project</a:t>
            </a:r>
            <a:endParaRPr/>
          </a:p>
        </p:txBody>
      </p:sp>
      <p:sp>
        <p:nvSpPr>
          <p:cNvPr id="350" name="Google Shape;350;p37"/>
          <p:cNvSpPr/>
          <p:nvPr/>
        </p:nvSpPr>
        <p:spPr>
          <a:xfrm>
            <a:off x="1357009" y="2757388"/>
            <a:ext cx="6558644" cy="10822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40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Lesson: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US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You should use Version Control!</a:t>
            </a:r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8"/>
          <p:cNvSpPr txBox="1"/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Quick Activity!</a:t>
            </a:r>
            <a:endParaRPr/>
          </a:p>
        </p:txBody>
      </p:sp>
      <p:sp>
        <p:nvSpPr>
          <p:cNvPr id="356" name="Google Shape;356;p38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7" name="Google Shape;357;p38"/>
          <p:cNvSpPr/>
          <p:nvPr/>
        </p:nvSpPr>
        <p:spPr>
          <a:xfrm>
            <a:off x="304800" y="914400"/>
            <a:ext cx="8686800" cy="21278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Turn to your neighbor, and have one of you explain to the other: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concept of version control.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Then the other should explain: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Two of the key advantages to using a version control system. </a:t>
            </a:r>
            <a:endParaRPr/>
          </a:p>
        </p:txBody>
      </p:sp>
      <p:sp>
        <p:nvSpPr>
          <p:cNvPr id="358" name="Google Shape;358;p38"/>
          <p:cNvSpPr/>
          <p:nvPr/>
        </p:nvSpPr>
        <p:spPr>
          <a:xfrm>
            <a:off x="3657600" y="124823"/>
            <a:ext cx="5334000" cy="3506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Suggested Time: </a:t>
            </a: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 min</a:t>
            </a:r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39"/>
          <p:cNvSpPr txBox="1"/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So… What’s this GitHub?</a:t>
            </a:r>
            <a:endParaRPr/>
          </a:p>
        </p:txBody>
      </p:sp>
      <p:sp>
        <p:nvSpPr>
          <p:cNvPr id="364" name="Google Shape;364;p39"/>
          <p:cNvSpPr/>
          <p:nvPr/>
        </p:nvSpPr>
        <p:spPr>
          <a:xfrm>
            <a:off x="-2" y="990600"/>
            <a:ext cx="9149874" cy="3183577"/>
          </a:xfrm>
          <a:prstGeom prst="rect">
            <a:avLst/>
          </a:prstGeom>
          <a:solidFill>
            <a:srgbClr val="2E75B6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5" name="Google Shape;365;p39"/>
          <p:cNvSpPr/>
          <p:nvPr/>
        </p:nvSpPr>
        <p:spPr>
          <a:xfrm>
            <a:off x="304799" y="1219197"/>
            <a:ext cx="8610601" cy="25706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GitHub is a Web-Based hosting service to store code online.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It allows developers to </a:t>
            </a:r>
            <a:r>
              <a:rPr b="1" i="0" lang="en-US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pull</a:t>
            </a:r>
            <a:r>
              <a:rPr b="0" i="0" lang="en-US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(download) code or </a:t>
            </a:r>
            <a:r>
              <a:rPr b="1" i="0" lang="en-US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push</a:t>
            </a:r>
            <a:r>
              <a:rPr b="0" i="0" lang="en-US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(upload) code to the same </a:t>
            </a:r>
            <a:r>
              <a:rPr b="1" i="0" lang="en-US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repository </a:t>
            </a:r>
            <a:r>
              <a:rPr b="0" i="0" lang="en-US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(directory). </a:t>
            </a:r>
            <a:endParaRPr/>
          </a:p>
          <a:p>
            <a:pPr indent="-1714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It also allows developers to </a:t>
            </a:r>
            <a:r>
              <a:rPr b="1" i="0" lang="en-US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view histories </a:t>
            </a:r>
            <a:r>
              <a:rPr b="0" i="0" lang="en-US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of code changes and to </a:t>
            </a:r>
            <a:r>
              <a:rPr b="1" i="0" lang="en-US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track issues</a:t>
            </a:r>
            <a:r>
              <a:rPr b="0" i="0" lang="en-US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endParaRPr/>
          </a:p>
        </p:txBody>
      </p:sp>
      <p:pic>
        <p:nvPicPr>
          <p:cNvPr descr="Picture 6" id="366" name="Google Shape;366;p39"/>
          <p:cNvPicPr preferRelativeResize="0"/>
          <p:nvPr/>
        </p:nvPicPr>
        <p:blipFill rotWithShape="1">
          <a:blip r:embed="rId3">
            <a:alphaModFix/>
          </a:blip>
          <a:srcRect b="16087" l="0" r="0" t="15118"/>
          <a:stretch/>
        </p:blipFill>
        <p:spPr>
          <a:xfrm>
            <a:off x="2209800" y="4174175"/>
            <a:ext cx="5301771" cy="21336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40"/>
          <p:cNvSpPr txBox="1"/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Pushing and Pulling to GitHub</a:t>
            </a:r>
            <a:endParaRPr/>
          </a:p>
        </p:txBody>
      </p:sp>
      <p:sp>
        <p:nvSpPr>
          <p:cNvPr id="372" name="Google Shape;372;p40"/>
          <p:cNvSpPr/>
          <p:nvPr/>
        </p:nvSpPr>
        <p:spPr>
          <a:xfrm>
            <a:off x="0" y="864931"/>
            <a:ext cx="9144000" cy="1520851"/>
          </a:xfrm>
          <a:prstGeom prst="rect">
            <a:avLst/>
          </a:prstGeom>
          <a:solidFill>
            <a:srgbClr val="DAE3F3"/>
          </a:solidFill>
          <a:ln cap="flat" cmpd="sng" w="12700">
            <a:solidFill>
              <a:srgbClr val="DAE3F3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73" name="Google Shape;373;p40"/>
          <p:cNvCxnSpPr/>
          <p:nvPr/>
        </p:nvCxnSpPr>
        <p:spPr>
          <a:xfrm>
            <a:off x="0" y="653853"/>
            <a:ext cx="9144001" cy="2"/>
          </a:xfrm>
          <a:prstGeom prst="straightConnector1">
            <a:avLst/>
          </a:prstGeom>
          <a:noFill/>
          <a:ln cap="flat" cmpd="sng" w="41275">
            <a:solidFill>
              <a:srgbClr val="C83232"/>
            </a:solidFill>
            <a:prstDash val="solid"/>
            <a:miter lim="8000"/>
            <a:headEnd len="sm" w="sm" type="none"/>
            <a:tailEnd len="sm" w="sm" type="none"/>
          </a:ln>
        </p:spPr>
      </p:cxnSp>
      <p:pic>
        <p:nvPicPr>
          <p:cNvPr descr="Picture 10" id="374" name="Google Shape;374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33600" y="1230823"/>
            <a:ext cx="880835" cy="8808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10" id="375" name="Google Shape;375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69277" y="1223201"/>
            <a:ext cx="880837" cy="88083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10" id="376" name="Google Shape;376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04955" y="1221195"/>
            <a:ext cx="880837" cy="8808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10" id="377" name="Google Shape;377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40633" y="1221192"/>
            <a:ext cx="880837" cy="88083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2" id="378" name="Google Shape;378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5034" y="855284"/>
            <a:ext cx="1511560" cy="1511560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40"/>
          <p:cNvSpPr/>
          <p:nvPr/>
        </p:nvSpPr>
        <p:spPr>
          <a:xfrm rot="5400000">
            <a:off x="1596341" y="2007502"/>
            <a:ext cx="873520" cy="1081834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noFill/>
          <a:ln cap="flat" cmpd="sng" w="66675">
            <a:solidFill>
              <a:srgbClr val="C00000"/>
            </a:solidFill>
            <a:prstDash val="solid"/>
            <a:miter lim="8000"/>
            <a:headEnd len="sm" w="sm" type="none"/>
            <a:tailEnd len="med" w="med" type="triangl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0" name="Google Shape;380;p40"/>
          <p:cNvSpPr/>
          <p:nvPr/>
        </p:nvSpPr>
        <p:spPr>
          <a:xfrm>
            <a:off x="2418356" y="867751"/>
            <a:ext cx="217149" cy="3133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/>
          </a:p>
        </p:txBody>
      </p:sp>
      <p:sp>
        <p:nvSpPr>
          <p:cNvPr id="381" name="Google Shape;381;p40"/>
          <p:cNvSpPr/>
          <p:nvPr/>
        </p:nvSpPr>
        <p:spPr>
          <a:xfrm>
            <a:off x="3538132" y="864931"/>
            <a:ext cx="217149" cy="3133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/>
          </a:p>
        </p:txBody>
      </p:sp>
      <p:sp>
        <p:nvSpPr>
          <p:cNvPr id="382" name="Google Shape;382;p40"/>
          <p:cNvSpPr/>
          <p:nvPr/>
        </p:nvSpPr>
        <p:spPr>
          <a:xfrm>
            <a:off x="4618861" y="871892"/>
            <a:ext cx="217149" cy="3133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/>
          </a:p>
        </p:txBody>
      </p:sp>
      <p:sp>
        <p:nvSpPr>
          <p:cNvPr id="383" name="Google Shape;383;p40"/>
          <p:cNvSpPr/>
          <p:nvPr/>
        </p:nvSpPr>
        <p:spPr>
          <a:xfrm>
            <a:off x="5874048" y="871892"/>
            <a:ext cx="217149" cy="3133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/>
          </a:p>
        </p:txBody>
      </p:sp>
      <p:sp>
        <p:nvSpPr>
          <p:cNvPr id="384" name="Google Shape;384;p40"/>
          <p:cNvSpPr/>
          <p:nvPr/>
        </p:nvSpPr>
        <p:spPr>
          <a:xfrm flipH="1" rot="10800000">
            <a:off x="1492184" y="2104038"/>
            <a:ext cx="2217512" cy="1238119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noFill/>
          <a:ln cap="flat" cmpd="sng" w="66675">
            <a:solidFill>
              <a:srgbClr val="5B9BD5"/>
            </a:solidFill>
            <a:prstDash val="solid"/>
            <a:miter lim="8000"/>
            <a:headEnd len="sm" w="sm" type="none"/>
            <a:tailEnd len="med" w="med" type="triangl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5" name="Google Shape;385;p40"/>
          <p:cNvSpPr/>
          <p:nvPr/>
        </p:nvSpPr>
        <p:spPr>
          <a:xfrm>
            <a:off x="1563802" y="2546406"/>
            <a:ext cx="924034" cy="2888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Pull Code</a:t>
            </a:r>
            <a:endParaRPr/>
          </a:p>
        </p:txBody>
      </p:sp>
      <p:sp>
        <p:nvSpPr>
          <p:cNvPr id="386" name="Google Shape;386;p40"/>
          <p:cNvSpPr/>
          <p:nvPr/>
        </p:nvSpPr>
        <p:spPr>
          <a:xfrm>
            <a:off x="2588153" y="2962181"/>
            <a:ext cx="1032727" cy="2888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Push Code</a:t>
            </a:r>
            <a:endParaRPr/>
          </a:p>
        </p:txBody>
      </p:sp>
      <p:sp>
        <p:nvSpPr>
          <p:cNvPr id="387" name="Google Shape;387;p40"/>
          <p:cNvSpPr/>
          <p:nvPr/>
        </p:nvSpPr>
        <p:spPr>
          <a:xfrm rot="5400000">
            <a:off x="843224" y="2749120"/>
            <a:ext cx="2379755" cy="1081834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noFill/>
          <a:ln cap="flat" cmpd="sng" w="66675">
            <a:solidFill>
              <a:srgbClr val="C00000"/>
            </a:solidFill>
            <a:prstDash val="solid"/>
            <a:miter lim="8000"/>
            <a:headEnd len="sm" w="sm" type="none"/>
            <a:tailEnd len="med" w="med" type="triangl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8" name="Google Shape;388;p40"/>
          <p:cNvSpPr/>
          <p:nvPr/>
        </p:nvSpPr>
        <p:spPr>
          <a:xfrm flipH="1" rot="10800000">
            <a:off x="1563802" y="2086392"/>
            <a:ext cx="3163642" cy="2602435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21522" y="21600"/>
                </a:lnTo>
              </a:path>
            </a:pathLst>
          </a:custGeom>
          <a:noFill/>
          <a:ln cap="flat" cmpd="sng" w="66675">
            <a:solidFill>
              <a:srgbClr val="5B9BD5"/>
            </a:solidFill>
            <a:prstDash val="solid"/>
            <a:miter lim="8000"/>
            <a:headEnd len="sm" w="sm" type="none"/>
            <a:tailEnd len="med" w="med" type="triangl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9" name="Google Shape;389;p40"/>
          <p:cNvSpPr/>
          <p:nvPr/>
        </p:nvSpPr>
        <p:spPr>
          <a:xfrm>
            <a:off x="3523112" y="4784183"/>
            <a:ext cx="1032727" cy="2888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Push Code</a:t>
            </a:r>
            <a:endParaRPr/>
          </a:p>
        </p:txBody>
      </p:sp>
      <p:sp>
        <p:nvSpPr>
          <p:cNvPr id="390" name="Google Shape;390;p40"/>
          <p:cNvSpPr/>
          <p:nvPr/>
        </p:nvSpPr>
        <p:spPr>
          <a:xfrm>
            <a:off x="1563802" y="4085073"/>
            <a:ext cx="924034" cy="2888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Pull Code</a:t>
            </a:r>
            <a:endParaRPr/>
          </a:p>
        </p:txBody>
      </p:sp>
      <p:sp>
        <p:nvSpPr>
          <p:cNvPr id="391" name="Google Shape;391;p40"/>
          <p:cNvSpPr/>
          <p:nvPr/>
        </p:nvSpPr>
        <p:spPr>
          <a:xfrm flipH="1">
            <a:off x="1505872" y="2214935"/>
            <a:ext cx="3668450" cy="3479415"/>
          </a:xfrm>
          <a:custGeom>
            <a:rect b="b" l="l" r="r" t="t"/>
            <a:pathLst>
              <a:path extrusionOk="0" h="21600" w="21600">
                <a:moveTo>
                  <a:pt x="86" y="0"/>
                </a:moveTo>
                <a:lnTo>
                  <a:pt x="0" y="0"/>
                </a:lnTo>
                <a:lnTo>
                  <a:pt x="0" y="21600"/>
                </a:lnTo>
                <a:lnTo>
                  <a:pt x="21600" y="21600"/>
                </a:lnTo>
              </a:path>
            </a:pathLst>
          </a:custGeom>
          <a:noFill/>
          <a:ln cap="flat" cmpd="sng" w="66675">
            <a:solidFill>
              <a:srgbClr val="C00000"/>
            </a:solidFill>
            <a:prstDash val="solid"/>
            <a:miter lim="8000"/>
            <a:headEnd len="sm" w="sm" type="none"/>
            <a:tailEnd len="med" w="med" type="triangl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2" name="Google Shape;392;p40"/>
          <p:cNvSpPr/>
          <p:nvPr/>
        </p:nvSpPr>
        <p:spPr>
          <a:xfrm>
            <a:off x="4137221" y="5325805"/>
            <a:ext cx="924033" cy="2888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Pull Code</a:t>
            </a:r>
            <a:endParaRPr/>
          </a:p>
        </p:txBody>
      </p:sp>
      <p:sp>
        <p:nvSpPr>
          <p:cNvPr id="393" name="Google Shape;393;p40"/>
          <p:cNvSpPr/>
          <p:nvPr/>
        </p:nvSpPr>
        <p:spPr>
          <a:xfrm flipH="1" rot="10800000">
            <a:off x="1563803" y="2102029"/>
            <a:ext cx="4417249" cy="3935272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noFill/>
          <a:ln cap="flat" cmpd="sng" w="66675">
            <a:solidFill>
              <a:srgbClr val="5B9BD5"/>
            </a:solidFill>
            <a:prstDash val="solid"/>
            <a:miter lim="8000"/>
            <a:headEnd len="sm" w="sm" type="none"/>
            <a:tailEnd len="med" w="med" type="triangl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4" name="Google Shape;394;p40"/>
          <p:cNvSpPr/>
          <p:nvPr/>
        </p:nvSpPr>
        <p:spPr>
          <a:xfrm>
            <a:off x="4861833" y="5744566"/>
            <a:ext cx="1032727" cy="2888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Push Code</a:t>
            </a:r>
            <a:endParaRPr/>
          </a:p>
        </p:txBody>
      </p:sp>
      <p:sp>
        <p:nvSpPr>
          <p:cNvPr id="395" name="Google Shape;395;p40"/>
          <p:cNvSpPr/>
          <p:nvPr/>
        </p:nvSpPr>
        <p:spPr>
          <a:xfrm>
            <a:off x="6571557" y="1442918"/>
            <a:ext cx="1358636" cy="2888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GitHub Branch</a:t>
            </a:r>
            <a:endParaRPr/>
          </a:p>
        </p:txBody>
      </p:sp>
      <p:sp>
        <p:nvSpPr>
          <p:cNvPr id="396" name="Google Shape;396;p40"/>
          <p:cNvSpPr/>
          <p:nvPr/>
        </p:nvSpPr>
        <p:spPr>
          <a:xfrm rot="5400000">
            <a:off x="2201117" y="2772716"/>
            <a:ext cx="2379755" cy="1081835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noFill/>
          <a:ln cap="flat" cmpd="sng" w="66675">
            <a:solidFill>
              <a:srgbClr val="C00000"/>
            </a:solidFill>
            <a:prstDash val="solid"/>
            <a:miter lim="8000"/>
            <a:headEnd len="sm" w="sm" type="none"/>
            <a:tailEnd len="med" w="med" type="triangl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7" name="Google Shape;397;p40"/>
          <p:cNvSpPr/>
          <p:nvPr/>
        </p:nvSpPr>
        <p:spPr>
          <a:xfrm>
            <a:off x="2921697" y="4085073"/>
            <a:ext cx="924034" cy="2888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Pull Code</a:t>
            </a:r>
            <a:endParaRPr/>
          </a:p>
        </p:txBody>
      </p:sp>
      <p:pic>
        <p:nvPicPr>
          <p:cNvPr id="398" name="Google Shape;398;p4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02520" y="2484644"/>
            <a:ext cx="807454" cy="1172262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4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98115" y="3863418"/>
            <a:ext cx="1221573" cy="110280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4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28618" y="5026795"/>
            <a:ext cx="1170409" cy="14044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41"/>
          <p:cNvSpPr txBox="1"/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</a:pPr>
            <a:r>
              <a:rPr i="1" lang="en-US" sz="4100">
                <a:solidFill>
                  <a:srgbClr val="FFFFFF"/>
                </a:solidFill>
              </a:rPr>
              <a:t>Get Started with Git</a:t>
            </a:r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42"/>
          <p:cNvSpPr txBox="1"/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Instructor Git Demo!</a:t>
            </a:r>
            <a:endParaRPr/>
          </a:p>
        </p:txBody>
      </p:sp>
      <p:pic>
        <p:nvPicPr>
          <p:cNvPr descr="Picture 3" id="411" name="Google Shape;411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4958" y="823409"/>
            <a:ext cx="8559802" cy="5397054"/>
          </a:xfrm>
          <a:prstGeom prst="rect">
            <a:avLst/>
          </a:prstGeom>
          <a:noFill/>
          <a:ln cap="flat" cmpd="sng" w="9525">
            <a:solidFill>
              <a:srgbClr val="DAE3F3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ransition spd="slow">
    <p:fade thruBlk="1"/>
  </p:transition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43"/>
          <p:cNvSpPr txBox="1"/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Basic Git Commands</a:t>
            </a:r>
            <a:endParaRPr/>
          </a:p>
        </p:txBody>
      </p:sp>
      <p:sp>
        <p:nvSpPr>
          <p:cNvPr id="417" name="Google Shape;417;p43"/>
          <p:cNvSpPr/>
          <p:nvPr/>
        </p:nvSpPr>
        <p:spPr>
          <a:xfrm>
            <a:off x="443344" y="914399"/>
            <a:ext cx="8229601" cy="60107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2286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At its most basic, these are the five git commands to get started:</a:t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2286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14350" lvl="0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AutoNum type="arabicPeriod"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git clone</a:t>
            </a:r>
            <a:endParaRPr/>
          </a:p>
          <a:p>
            <a:pPr indent="-400050" lvl="0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14350" lvl="0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AutoNum type="arabicPeriod"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git add</a:t>
            </a:r>
            <a:endParaRPr/>
          </a:p>
          <a:p>
            <a:pPr indent="-400050" lvl="0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14350" lvl="0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AutoNum type="arabicPeriod"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git commit</a:t>
            </a:r>
            <a:endParaRPr/>
          </a:p>
          <a:p>
            <a:pPr indent="-400050" lvl="0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14350" lvl="0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AutoNum type="arabicPeriod"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git push </a:t>
            </a:r>
            <a:endParaRPr/>
          </a:p>
          <a:p>
            <a:pPr indent="-400050" lvl="0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14350" lvl="0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AutoNum type="arabicPeriod"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git pull</a:t>
            </a:r>
            <a:endParaRPr/>
          </a:p>
          <a:p>
            <a:pPr indent="-400050" lvl="0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0050" lvl="0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2286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2286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44"/>
          <p:cNvSpPr txBox="1"/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Basic Git Commands</a:t>
            </a:r>
            <a:endParaRPr/>
          </a:p>
        </p:txBody>
      </p:sp>
      <p:sp>
        <p:nvSpPr>
          <p:cNvPr id="423" name="Google Shape;423;p44"/>
          <p:cNvSpPr/>
          <p:nvPr/>
        </p:nvSpPr>
        <p:spPr>
          <a:xfrm>
            <a:off x="443344" y="914399"/>
            <a:ext cx="8229601" cy="57583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2286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At its most basic, these are the five git commands to get started:</a:t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2286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14350" lvl="0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AutoNum type="arabicPeriod"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git clone </a:t>
            </a: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– copies an entire repo (to begin).</a:t>
            </a:r>
            <a:endParaRPr/>
          </a:p>
          <a:p>
            <a:pPr indent="-400050" lvl="0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14350" lvl="0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AutoNum type="arabicPeriod"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git add </a:t>
            </a: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– adds a file for inclusion in Git.</a:t>
            </a:r>
            <a:endParaRPr/>
          </a:p>
          <a:p>
            <a:pPr indent="-400050" lvl="0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14350" lvl="0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AutoNum type="arabicPeriod"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git commit </a:t>
            </a: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– notes a change to the local repo.</a:t>
            </a:r>
            <a:endParaRPr/>
          </a:p>
          <a:p>
            <a:pPr indent="-400050" lvl="0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14350" lvl="0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AutoNum type="arabicPeriod"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git push </a:t>
            </a: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– sends changes to hosting service.</a:t>
            </a:r>
            <a:endParaRPr/>
          </a:p>
          <a:p>
            <a:pPr indent="-400050" lvl="0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14350" lvl="0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AutoNum type="arabicPeriod"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git pull </a:t>
            </a: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– downloads freshest version of repo.</a:t>
            </a:r>
            <a:endParaRPr/>
          </a:p>
          <a:p>
            <a:pPr indent="-400050" lvl="0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0050" lvl="0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2286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2286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9"/>
          <p:cNvSpPr txBox="1"/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Where to Get Help</a:t>
            </a:r>
            <a:endParaRPr/>
          </a:p>
        </p:txBody>
      </p:sp>
      <p:sp>
        <p:nvSpPr>
          <p:cNvPr id="52" name="Google Shape;52;p9"/>
          <p:cNvSpPr/>
          <p:nvPr/>
        </p:nvSpPr>
        <p:spPr>
          <a:xfrm>
            <a:off x="196850" y="838199"/>
            <a:ext cx="8947150" cy="4428209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-257175" lvl="0" marL="25717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b="1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Practice, Practice, Practice: </a:t>
            </a: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Work Individually or in Groups</a:t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04775" lvl="0" marL="257175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57175" lvl="0" marL="257175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b="1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Review In Class Material (Exercises and Slides):</a:t>
            </a:r>
            <a:br>
              <a:rPr b="1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000" u="sng">
                <a:solidFill>
                  <a:schemeClr val="hlink"/>
                </a:solidFill>
                <a:hlinkClick r:id="rId3"/>
              </a:rPr>
              <a:t>https://github.com/RutgersCodingBootcamp/RUTJER201811FSF2.git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269875" lvl="0" marL="257175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400"/>
              <a:buFont typeface="Calibri"/>
              <a:buChar char="•"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257175" lvl="0" marL="257175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b="1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Re-Watch Class Videos: </a:t>
            </a:r>
            <a:br>
              <a:rPr b="1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200" u="sng">
                <a:solidFill>
                  <a:schemeClr val="hlink"/>
                </a:solidFill>
                <a:hlinkClick r:id="rId4"/>
              </a:rPr>
              <a:t>https://www.bootcampspot.com</a:t>
            </a:r>
            <a:br>
              <a:rPr lang="en-US" sz="2200"/>
            </a:br>
            <a:r>
              <a:rPr lang="en-US" sz="2200"/>
              <a:t>go to Sessions section after log in and click on a session</a:t>
            </a:r>
            <a:endParaRPr sz="2200"/>
          </a:p>
          <a:p>
            <a:pPr indent="0" lvl="0" marL="4572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-257175" lvl="0" marL="257175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b="1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 Class Office Hours: </a:t>
            </a: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45 minutes before class, 30 minutes after</a:t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57175" lvl="0" marL="257175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b="1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One-on-One Sessions: </a:t>
            </a: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By Announcement through SSM</a:t>
            </a:r>
            <a:endParaRPr/>
          </a:p>
          <a:p>
            <a:pPr indent="-142875" lvl="0" marL="257175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57175" lvl="0" marL="257175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b="1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Contact Student Success: </a:t>
            </a: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Anytime!</a:t>
            </a:r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45"/>
          <p:cNvSpPr txBox="1"/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&gt; YOUR TURN!</a:t>
            </a:r>
            <a:endParaRPr/>
          </a:p>
        </p:txBody>
      </p:sp>
      <p:sp>
        <p:nvSpPr>
          <p:cNvPr id="429" name="Google Shape;429;p45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0" name="Google Shape;430;p45"/>
          <p:cNvSpPr/>
          <p:nvPr/>
        </p:nvSpPr>
        <p:spPr>
          <a:xfrm>
            <a:off x="304800" y="914400"/>
            <a:ext cx="8686800" cy="51131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Assignment: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Using GitHub and the Command Line: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Create a new </a:t>
            </a: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public GitHub repository </a:t>
            </a: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and name it whatever you like. Be sure to check the box for “initialize this repository with a README.” </a:t>
            </a:r>
            <a:endParaRPr/>
          </a:p>
          <a:p>
            <a:pPr indent="-1714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Next, </a:t>
            </a: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clone</a:t>
            </a: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the repo to your local directory. </a:t>
            </a:r>
            <a:endParaRPr/>
          </a:p>
          <a:p>
            <a:pPr indent="-1714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Then create an HTML file inside the local directory.</a:t>
            </a:r>
            <a:endParaRPr/>
          </a:p>
          <a:p>
            <a:pPr indent="-1714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Add</a:t>
            </a: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Commit</a:t>
            </a: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and </a:t>
            </a: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Push</a:t>
            </a: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the code to GitHub.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Bonus:</a:t>
            </a:r>
            <a:endParaRPr b="0" i="0" sz="1800" u="sng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Find a partner in class, and </a:t>
            </a:r>
            <a:r>
              <a:rPr b="1" i="0" lang="en-US" sz="18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fork</a:t>
            </a: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1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their </a:t>
            </a: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repository to your own GitHub account. Clone this forked repository to your local directory.</a:t>
            </a:r>
            <a:endParaRPr/>
          </a:p>
          <a:p>
            <a:pPr indent="-2286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Add, Commit, and Push the code back to your forked copy. </a:t>
            </a:r>
            <a:endParaRPr/>
          </a:p>
          <a:p>
            <a:pPr indent="-2286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Finally, submit a </a:t>
            </a: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pull request</a:t>
            </a: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to send your changes to your partner’s repo.</a:t>
            </a:r>
            <a:endParaRPr/>
          </a:p>
        </p:txBody>
      </p:sp>
      <p:sp>
        <p:nvSpPr>
          <p:cNvPr id="431" name="Google Shape;431;p45"/>
          <p:cNvSpPr/>
          <p:nvPr/>
        </p:nvSpPr>
        <p:spPr>
          <a:xfrm>
            <a:off x="2514600" y="124823"/>
            <a:ext cx="6477000" cy="3506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Activity</a:t>
            </a:r>
            <a:r>
              <a:rPr b="0" i="1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Git Add, Commit, Push </a:t>
            </a: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|  Suggested Time: </a:t>
            </a: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20 min</a:t>
            </a:r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46"/>
          <p:cNvSpPr txBox="1"/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Still a Bit Lost? Never Worry!</a:t>
            </a:r>
            <a:endParaRPr/>
          </a:p>
        </p:txBody>
      </p:sp>
      <p:pic>
        <p:nvPicPr>
          <p:cNvPr descr="Picture 2" id="437" name="Google Shape;437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8331" y="966787"/>
            <a:ext cx="4848227" cy="4924427"/>
          </a:xfrm>
          <a:prstGeom prst="rect">
            <a:avLst/>
          </a:prstGeom>
          <a:noFill/>
          <a:ln cap="flat" cmpd="sng" w="9525">
            <a:solidFill>
              <a:srgbClr val="5B9BD5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38" name="Google Shape;438;p46"/>
          <p:cNvSpPr/>
          <p:nvPr/>
        </p:nvSpPr>
        <p:spPr>
          <a:xfrm>
            <a:off x="5257800" y="2514599"/>
            <a:ext cx="3733800" cy="11507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Follow this handy Guide!</a:t>
            </a:r>
            <a:endParaRPr/>
          </a:p>
          <a:p>
            <a:pPr indent="-1714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Practice a few times on your own before our next class.</a:t>
            </a:r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47"/>
          <p:cNvSpPr txBox="1"/>
          <p:nvPr>
            <p:ph type="title"/>
          </p:nvPr>
        </p:nvSpPr>
        <p:spPr>
          <a:xfrm>
            <a:off x="304800" y="-2"/>
            <a:ext cx="6858000" cy="65385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If You’re Still Lost… Here’s a (Free) Course</a:t>
            </a:r>
            <a:endParaRPr/>
          </a:p>
        </p:txBody>
      </p:sp>
      <p:pic>
        <p:nvPicPr>
          <p:cNvPr descr="Picture 4" id="444" name="Google Shape;444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0600" y="889866"/>
            <a:ext cx="7239000" cy="4834455"/>
          </a:xfrm>
          <a:prstGeom prst="rect">
            <a:avLst/>
          </a:prstGeom>
          <a:noFill/>
          <a:ln cap="flat" cmpd="sng" w="9525">
            <a:solidFill>
              <a:srgbClr val="DAE3F3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45" name="Google Shape;445;p47"/>
          <p:cNvSpPr/>
          <p:nvPr/>
        </p:nvSpPr>
        <p:spPr>
          <a:xfrm>
            <a:off x="2261618" y="5882663"/>
            <a:ext cx="4487276" cy="350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https://www.codeschool.com/courses/try-git</a:t>
            </a:r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48"/>
          <p:cNvSpPr txBox="1"/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</a:pPr>
            <a:r>
              <a:rPr i="1" lang="en-US" sz="4100">
                <a:solidFill>
                  <a:srgbClr val="FFFFFF"/>
                </a:solidFill>
              </a:rPr>
              <a:t>HTML Round 2</a:t>
            </a:r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49"/>
          <p:cNvSpPr txBox="1"/>
          <p:nvPr>
            <p:ph type="title"/>
          </p:nvPr>
        </p:nvSpPr>
        <p:spPr>
          <a:xfrm>
            <a:off x="304800" y="-2"/>
            <a:ext cx="6858000" cy="65385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HTML Syntax (Basic)</a:t>
            </a:r>
            <a:endParaRPr/>
          </a:p>
        </p:txBody>
      </p:sp>
      <p:sp>
        <p:nvSpPr>
          <p:cNvPr id="456" name="Google Shape;456;p49"/>
          <p:cNvSpPr/>
          <p:nvPr/>
        </p:nvSpPr>
        <p:spPr>
          <a:xfrm>
            <a:off x="897616" y="2974636"/>
            <a:ext cx="1371603" cy="646319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&lt;h1&gt;</a:t>
            </a:r>
            <a:endParaRPr/>
          </a:p>
        </p:txBody>
      </p:sp>
      <p:sp>
        <p:nvSpPr>
          <p:cNvPr id="457" name="Google Shape;457;p49"/>
          <p:cNvSpPr/>
          <p:nvPr/>
        </p:nvSpPr>
        <p:spPr>
          <a:xfrm>
            <a:off x="2269217" y="2971799"/>
            <a:ext cx="5372103" cy="646320"/>
          </a:xfrm>
          <a:prstGeom prst="rect">
            <a:avLst/>
          </a:prstGeom>
          <a:solidFill>
            <a:srgbClr val="E7E6E6"/>
          </a:solidFill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This is Mah House</a:t>
            </a:r>
            <a:endParaRPr/>
          </a:p>
        </p:txBody>
      </p:sp>
      <p:sp>
        <p:nvSpPr>
          <p:cNvPr id="458" name="Google Shape;458;p49"/>
          <p:cNvSpPr/>
          <p:nvPr/>
        </p:nvSpPr>
        <p:spPr>
          <a:xfrm>
            <a:off x="6993618" y="2971799"/>
            <a:ext cx="1676402" cy="646320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&lt;/h1&gt;</a:t>
            </a:r>
            <a:endParaRPr/>
          </a:p>
        </p:txBody>
      </p:sp>
      <p:sp>
        <p:nvSpPr>
          <p:cNvPr id="459" name="Google Shape;459;p49"/>
          <p:cNvSpPr/>
          <p:nvPr/>
        </p:nvSpPr>
        <p:spPr>
          <a:xfrm>
            <a:off x="716736" y="4497318"/>
            <a:ext cx="1637441" cy="3752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Opening Tag</a:t>
            </a:r>
            <a:endParaRPr/>
          </a:p>
        </p:txBody>
      </p:sp>
      <p:sp>
        <p:nvSpPr>
          <p:cNvPr id="460" name="Google Shape;460;p49"/>
          <p:cNvSpPr/>
          <p:nvPr/>
        </p:nvSpPr>
        <p:spPr>
          <a:xfrm>
            <a:off x="7106577" y="4497318"/>
            <a:ext cx="1538718" cy="3752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Closing Tag</a:t>
            </a:r>
            <a:endParaRPr/>
          </a:p>
        </p:txBody>
      </p:sp>
      <p:sp>
        <p:nvSpPr>
          <p:cNvPr id="461" name="Google Shape;461;p49"/>
          <p:cNvSpPr/>
          <p:nvPr/>
        </p:nvSpPr>
        <p:spPr>
          <a:xfrm>
            <a:off x="4148832" y="1420478"/>
            <a:ext cx="1134030" cy="3752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Content </a:t>
            </a:r>
            <a:endParaRPr/>
          </a:p>
        </p:txBody>
      </p:sp>
      <p:cxnSp>
        <p:nvCxnSpPr>
          <p:cNvPr id="462" name="Google Shape;462;p49"/>
          <p:cNvCxnSpPr>
            <a:stCxn id="459" idx="0"/>
            <a:endCxn id="456" idx="0"/>
          </p:cNvCxnSpPr>
          <p:nvPr/>
        </p:nvCxnSpPr>
        <p:spPr>
          <a:xfrm flipH="1" rot="10800000">
            <a:off x="1535457" y="2974518"/>
            <a:ext cx="48000" cy="1522800"/>
          </a:xfrm>
          <a:prstGeom prst="straightConnector1">
            <a:avLst/>
          </a:prstGeom>
          <a:noFill/>
          <a:ln cap="flat" cmpd="sng" w="63500">
            <a:solidFill>
              <a:srgbClr val="5B9BD5"/>
            </a:solidFill>
            <a:prstDash val="solid"/>
            <a:miter lim="8000"/>
            <a:headEnd len="sm" w="sm" type="none"/>
            <a:tailEnd len="med" w="med" type="triangle"/>
          </a:ln>
        </p:spPr>
      </p:cxnSp>
      <p:cxnSp>
        <p:nvCxnSpPr>
          <p:cNvPr id="463" name="Google Shape;463;p49"/>
          <p:cNvCxnSpPr/>
          <p:nvPr/>
        </p:nvCxnSpPr>
        <p:spPr>
          <a:xfrm flipH="1" rot="10800000">
            <a:off x="7923562" y="3682522"/>
            <a:ext cx="2" cy="814798"/>
          </a:xfrm>
          <a:prstGeom prst="straightConnector1">
            <a:avLst/>
          </a:prstGeom>
          <a:noFill/>
          <a:ln cap="flat" cmpd="sng" w="63500">
            <a:solidFill>
              <a:srgbClr val="5B9BD5"/>
            </a:solidFill>
            <a:prstDash val="solid"/>
            <a:miter lim="8000"/>
            <a:headEnd len="sm" w="sm" type="none"/>
            <a:tailEnd len="med" w="med" type="triangle"/>
          </a:ln>
        </p:spPr>
      </p:cxnSp>
      <p:cxnSp>
        <p:nvCxnSpPr>
          <p:cNvPr id="464" name="Google Shape;464;p49"/>
          <p:cNvCxnSpPr/>
          <p:nvPr/>
        </p:nvCxnSpPr>
        <p:spPr>
          <a:xfrm>
            <a:off x="4761341" y="1982716"/>
            <a:ext cx="2" cy="989084"/>
          </a:xfrm>
          <a:prstGeom prst="straightConnector1">
            <a:avLst/>
          </a:prstGeom>
          <a:noFill/>
          <a:ln cap="flat" cmpd="sng" w="63500">
            <a:solidFill>
              <a:srgbClr val="5B9BD5"/>
            </a:solidFill>
            <a:prstDash val="solid"/>
            <a:miter lim="8000"/>
            <a:headEnd len="sm" w="sm" type="none"/>
            <a:tailEnd len="med" w="med" type="triangle"/>
          </a:ln>
        </p:spPr>
      </p:cxnSp>
    </p:spTree>
  </p:cSld>
  <p:clrMapOvr>
    <a:masterClrMapping/>
  </p:clrMapOvr>
  <p:transition spd="slow">
    <p:fade thruBlk="1"/>
  </p:transition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50"/>
          <p:cNvSpPr txBox="1"/>
          <p:nvPr>
            <p:ph type="title"/>
          </p:nvPr>
        </p:nvSpPr>
        <p:spPr>
          <a:xfrm>
            <a:off x="304800" y="-2"/>
            <a:ext cx="6858000" cy="65385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HTML Syntax (with Attribute)</a:t>
            </a:r>
            <a:endParaRPr/>
          </a:p>
        </p:txBody>
      </p:sp>
      <p:pic>
        <p:nvPicPr>
          <p:cNvPr descr="Picture 15" id="470" name="Google Shape;470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601" y="1325999"/>
            <a:ext cx="9251752" cy="46823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51"/>
          <p:cNvSpPr txBox="1"/>
          <p:nvPr>
            <p:ph type="title"/>
          </p:nvPr>
        </p:nvSpPr>
        <p:spPr>
          <a:xfrm>
            <a:off x="304800" y="-2"/>
            <a:ext cx="6858000" cy="65385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Tricky Tags (Self-Closing)</a:t>
            </a:r>
            <a:endParaRPr/>
          </a:p>
        </p:txBody>
      </p:sp>
      <p:pic>
        <p:nvPicPr>
          <p:cNvPr descr="Picture 3" id="476" name="Google Shape;476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9072" y="1439590"/>
            <a:ext cx="7907199" cy="37188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52"/>
          <p:cNvSpPr txBox="1"/>
          <p:nvPr>
            <p:ph type="title"/>
          </p:nvPr>
        </p:nvSpPr>
        <p:spPr>
          <a:xfrm>
            <a:off x="304800" y="-2"/>
            <a:ext cx="6858000" cy="65385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Important Common Tags</a:t>
            </a:r>
            <a:endParaRPr/>
          </a:p>
        </p:txBody>
      </p:sp>
      <p:sp>
        <p:nvSpPr>
          <p:cNvPr id="482" name="Google Shape;482;p52"/>
          <p:cNvSpPr/>
          <p:nvPr/>
        </p:nvSpPr>
        <p:spPr>
          <a:xfrm>
            <a:off x="457199" y="783751"/>
            <a:ext cx="8782009" cy="46526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Headings:</a:t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57175" lvl="0" marL="257175" marR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&lt;h1&gt; &lt;/h1&gt; </a:t>
            </a: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Heading 1 (Largest Heading)</a:t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57175" lvl="0" marL="257175" marR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&lt;h2&gt; &lt;/h2&gt; </a:t>
            </a: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Heading 2 (Next Largest Heading)</a:t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57175" lvl="0" marL="257175" marR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&lt;h3&gt; &lt;/h3&gt; </a:t>
            </a: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Heading 3 </a:t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57175" lvl="0" marL="257175" marR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Containers:</a:t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57175" lvl="0" marL="257175" marR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&lt;html&gt; &lt;/html&gt; </a:t>
            </a: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Wraps the entire page</a:t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57175" lvl="0" marL="257175" marR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&lt;head&gt; &lt;/head&gt;</a:t>
            </a: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- Wraps the header of the page</a:t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57175" lvl="0" marL="257175" marR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&lt;body&gt; &lt;/body&gt; </a:t>
            </a: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Wraps the main content </a:t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57175" lvl="0" marL="257175" marR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&lt;div&gt; &lt;/div&gt; </a:t>
            </a: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Logical Container *** </a:t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57175" lvl="0" marL="257175" marR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&lt;p&gt; &lt;/p&gt; </a:t>
            </a: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Wraps individual Paragraphs </a:t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30175" lvl="0" marL="257175" marR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Others:</a:t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57175" lvl="0" marL="257175" marR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&lt;strong&gt; </a:t>
            </a: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(bold), </a:t>
            </a: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&lt;em&gt; </a:t>
            </a: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(emphasis)</a:t>
            </a:r>
            <a:endParaRPr b="0" i="0" sz="2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57175" lvl="0" marL="257175" marR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&lt;img&gt; </a:t>
            </a: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(images)</a:t>
            </a: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&lt;a href&gt; </a:t>
            </a: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(links)</a:t>
            </a: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&lt;li&gt; </a:t>
            </a: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(list items)</a:t>
            </a: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, &lt;title&gt;</a:t>
            </a: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(title), </a:t>
            </a:r>
            <a:b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&lt;br&gt;</a:t>
            </a: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(line break), </a:t>
            </a: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&lt;table&gt; </a:t>
            </a: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(tables), </a:t>
            </a: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&lt;!-- --&gt;</a:t>
            </a: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(comments)</a:t>
            </a:r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53"/>
          <p:cNvSpPr txBox="1"/>
          <p:nvPr>
            <p:ph type="title"/>
          </p:nvPr>
        </p:nvSpPr>
        <p:spPr>
          <a:xfrm>
            <a:off x="304800" y="-2"/>
            <a:ext cx="6858000" cy="65385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Less Common Tags</a:t>
            </a:r>
            <a:endParaRPr/>
          </a:p>
        </p:txBody>
      </p:sp>
      <p:sp>
        <p:nvSpPr>
          <p:cNvPr id="488" name="Google Shape;488;p53"/>
          <p:cNvSpPr/>
          <p:nvPr/>
        </p:nvSpPr>
        <p:spPr>
          <a:xfrm>
            <a:off x="457199" y="783751"/>
            <a:ext cx="8782009" cy="43630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-254602" lvl="0" marL="25460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•"/>
            </a:pPr>
            <a:r>
              <a:rPr b="1" i="0" lang="en-US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All HTML Tags are listed here: </a:t>
            </a:r>
            <a:r>
              <a:rPr b="0" i="0" lang="en-US" sz="19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http://www.w3schools.com/tags/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sng" cap="none" strike="noStrike">
              <a:solidFill>
                <a:schemeClr val="hlink"/>
              </a:solidFill>
              <a:latin typeface="Calibri"/>
              <a:ea typeface="Calibri"/>
              <a:cs typeface="Calibri"/>
              <a:sym typeface="Calibri"/>
              <a:hlinkClick r:id="rId4"/>
            </a:endParaRPr>
          </a:p>
          <a:p>
            <a:pPr indent="-254602" lvl="0" marL="254602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•"/>
            </a:pPr>
            <a:r>
              <a:rPr b="0" i="0" lang="en-US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Don’t try to memorize them! Simply refer back to documentation as needed. </a:t>
            </a:r>
            <a:endParaRPr b="0" i="0" sz="2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08552" lvl="0" marL="254602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t/>
            </a:r>
            <a:endParaRPr b="0" i="0" sz="2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54602" lvl="0" marL="254602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•"/>
            </a:pPr>
            <a:r>
              <a:rPr b="0" i="0" lang="en-US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Other tags:</a:t>
            </a:r>
            <a:endParaRPr b="0" i="0" sz="2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12169" lvl="1" marL="55164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–"/>
            </a:pPr>
            <a:r>
              <a:rPr b="0" i="0" lang="en-US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&lt;video&gt; for Videos</a:t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12169" lvl="1" marL="55164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–"/>
            </a:pPr>
            <a:r>
              <a:rPr b="0" i="0" lang="en-US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&lt;audio&gt; for Audio files</a:t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12169" lvl="1" marL="55164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–"/>
            </a:pPr>
            <a:r>
              <a:rPr b="0" i="0" lang="en-US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&lt;embed&gt; for Embedded files</a:t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12169" lvl="1" marL="55164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–"/>
            </a:pPr>
            <a:r>
              <a:rPr b="0" i="0" lang="en-US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&lt;code&gt; for including computer code</a:t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12169" lvl="1" marL="55164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–"/>
            </a:pPr>
            <a:r>
              <a:rPr b="0" i="0" lang="en-US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&lt;header&gt; for headers</a:t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12169" lvl="1" marL="55164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–"/>
            </a:pPr>
            <a:r>
              <a:rPr b="0" i="0" lang="en-US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&lt;nav&gt; for navigation bars</a:t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12169" lvl="1" marL="55164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–"/>
            </a:pPr>
            <a:r>
              <a:rPr b="0" i="0" lang="en-US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&lt;footer&gt; for footers </a:t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54"/>
          <p:cNvSpPr txBox="1"/>
          <p:nvPr>
            <p:ph type="title"/>
          </p:nvPr>
        </p:nvSpPr>
        <p:spPr>
          <a:xfrm>
            <a:off x="304800" y="-2"/>
            <a:ext cx="6858000" cy="65385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HTML for Forms</a:t>
            </a:r>
            <a:endParaRPr/>
          </a:p>
        </p:txBody>
      </p:sp>
      <p:sp>
        <p:nvSpPr>
          <p:cNvPr id="494" name="Google Shape;494;p54"/>
          <p:cNvSpPr/>
          <p:nvPr/>
        </p:nvSpPr>
        <p:spPr>
          <a:xfrm>
            <a:off x="457199" y="783751"/>
            <a:ext cx="8782009" cy="43494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n-US" sz="22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Common UI (User Interface) Form Elements:</a:t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57175" lvl="0" marL="25717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b="1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&lt;form&gt; </a:t>
            </a: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Creates a form section in HTML</a:t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04775" lvl="0" marL="25717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57175" lvl="0" marL="25717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b="1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&lt;input&gt; </a:t>
            </a: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Input boxes</a:t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04775" lvl="0" marL="25717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57175" lvl="0" marL="25717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b="1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&lt;label&gt; </a:t>
            </a: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Labels for boxes</a:t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04775" lvl="0" marL="25717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57175" lvl="0" marL="25717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b="1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&lt;button&gt; </a:t>
            </a: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Button</a:t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04775" lvl="0" marL="25717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57175" lvl="0" marL="25717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b="1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&lt;textarea&gt; </a:t>
            </a: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Large textbox</a:t>
            </a:r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0"/>
          <p:cNvSpPr txBox="1"/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Homework #1 - Assignment</a:t>
            </a:r>
            <a:endParaRPr/>
          </a:p>
        </p:txBody>
      </p:sp>
      <p:sp>
        <p:nvSpPr>
          <p:cNvPr id="58" name="Google Shape;58;p10"/>
          <p:cNvSpPr/>
          <p:nvPr/>
        </p:nvSpPr>
        <p:spPr>
          <a:xfrm>
            <a:off x="304799" y="761999"/>
            <a:ext cx="8740776" cy="38830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-257175" lvl="0" marL="25717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b="1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Also, at this point everyone should have access to the class content and homework repository.</a:t>
            </a:r>
            <a:br>
              <a:rPr b="1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1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200" u="sng">
                <a:solidFill>
                  <a:schemeClr val="hlink"/>
                </a:solidFill>
                <a:hlinkClick r:id="rId3"/>
              </a:rPr>
              <a:t>https://github.com/RutgersCodingBootcamp/RUTJER201811FSF2.git</a:t>
            </a:r>
            <a:endParaRPr sz="2200"/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57175" lvl="0" marL="257175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b="1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Homework Assignment #1 is due next week</a:t>
            </a:r>
            <a:endParaRPr b="0" i="0" sz="21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342900" lvl="1" marL="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14312" lvl="1" marL="557212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–"/>
            </a:pPr>
            <a:r>
              <a:rPr b="1" i="0" lang="en-US" sz="19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TTH Class: </a:t>
            </a:r>
            <a:r>
              <a:rPr b="1" lang="en-US" sz="1900" u="sng"/>
              <a:t>Saturday (Nov 17)</a:t>
            </a:r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55"/>
          <p:cNvSpPr txBox="1"/>
          <p:nvPr>
            <p:ph type="title"/>
          </p:nvPr>
        </p:nvSpPr>
        <p:spPr>
          <a:xfrm>
            <a:off x="304800" y="-2"/>
            <a:ext cx="6858000" cy="65385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HTML for Forms</a:t>
            </a:r>
            <a:endParaRPr/>
          </a:p>
        </p:txBody>
      </p:sp>
      <p:pic>
        <p:nvPicPr>
          <p:cNvPr descr="Picture 3" id="500" name="Google Shape;500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57400" y="867716"/>
            <a:ext cx="6429375" cy="3514727"/>
          </a:xfrm>
          <a:prstGeom prst="rect">
            <a:avLst/>
          </a:prstGeom>
          <a:noFill/>
          <a:ln cap="flat" cmpd="sng" w="9525">
            <a:solidFill>
              <a:srgbClr val="333F5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Picture 5" id="501" name="Google Shape;501;p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57400" y="4615338"/>
            <a:ext cx="4333875" cy="1562102"/>
          </a:xfrm>
          <a:prstGeom prst="rect">
            <a:avLst/>
          </a:prstGeom>
          <a:noFill/>
          <a:ln cap="flat" cmpd="sng" w="9525">
            <a:solidFill>
              <a:srgbClr val="2E75B6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502" name="Google Shape;502;p55"/>
          <p:cNvCxnSpPr/>
          <p:nvPr/>
        </p:nvCxnSpPr>
        <p:spPr>
          <a:xfrm flipH="1">
            <a:off x="4521425" y="4387220"/>
            <a:ext cx="84453" cy="223374"/>
          </a:xfrm>
          <a:prstGeom prst="straightConnector1">
            <a:avLst/>
          </a:prstGeom>
          <a:noFill/>
          <a:ln cap="flat" cmpd="sng" w="73025">
            <a:solidFill>
              <a:srgbClr val="5B9BD5"/>
            </a:solidFill>
            <a:prstDash val="solid"/>
            <a:miter lim="8000"/>
            <a:headEnd len="sm" w="sm" type="none"/>
            <a:tailEnd len="med" w="med" type="triangle"/>
          </a:ln>
        </p:spPr>
      </p:cxnSp>
    </p:spTree>
  </p:cSld>
  <p:clrMapOvr>
    <a:masterClrMapping/>
  </p:clrMapOvr>
  <p:transition spd="slow">
    <p:fade thruBlk="1"/>
  </p:transition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56"/>
          <p:cNvSpPr txBox="1"/>
          <p:nvPr>
            <p:ph type="title"/>
          </p:nvPr>
        </p:nvSpPr>
        <p:spPr>
          <a:xfrm>
            <a:off x="304800" y="-2"/>
            <a:ext cx="6858000" cy="65385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On Ugly HTML</a:t>
            </a:r>
            <a:endParaRPr/>
          </a:p>
        </p:txBody>
      </p:sp>
      <p:pic>
        <p:nvPicPr>
          <p:cNvPr descr="Picture 6" id="508" name="Google Shape;508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0035" y="914400"/>
            <a:ext cx="8543927" cy="3181350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Google Shape;509;p56"/>
          <p:cNvSpPr/>
          <p:nvPr/>
        </p:nvSpPr>
        <p:spPr>
          <a:xfrm>
            <a:off x="304800" y="4343399"/>
            <a:ext cx="8686800" cy="18594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Don’t do this… Use proper indentation and sectioning.</a:t>
            </a:r>
            <a:endParaRPr/>
          </a:p>
          <a:p>
            <a:pPr indent="-2286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Readable code is easier to maintain.</a:t>
            </a:r>
            <a:endParaRPr/>
          </a:p>
          <a:p>
            <a:pPr indent="-2286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Invest time to get better about this now. It will pay dividends!</a:t>
            </a:r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57"/>
          <p:cNvSpPr txBox="1"/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&gt; YOUR TURN!</a:t>
            </a:r>
            <a:endParaRPr/>
          </a:p>
        </p:txBody>
      </p:sp>
      <p:sp>
        <p:nvSpPr>
          <p:cNvPr id="515" name="Google Shape;515;p57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6" name="Google Shape;516;p57"/>
          <p:cNvSpPr/>
          <p:nvPr/>
        </p:nvSpPr>
        <p:spPr>
          <a:xfrm>
            <a:off x="304800" y="914399"/>
            <a:ext cx="8686800" cy="25706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Assignment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 this activity, you’ll create a student bio using HTML. You will then add, commit, and push your completed HTML to GitHub for the world to see.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Additional instructions, sent via Slack.</a:t>
            </a:r>
            <a:endParaRPr/>
          </a:p>
        </p:txBody>
      </p:sp>
      <p:sp>
        <p:nvSpPr>
          <p:cNvPr id="517" name="Google Shape;517;p57"/>
          <p:cNvSpPr/>
          <p:nvPr/>
        </p:nvSpPr>
        <p:spPr>
          <a:xfrm>
            <a:off x="3657600" y="124823"/>
            <a:ext cx="5334000" cy="3506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Activity</a:t>
            </a:r>
            <a:r>
              <a:rPr b="0" i="1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1-HTML_Git </a:t>
            </a: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|  Suggested Time: </a:t>
            </a: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20 min</a:t>
            </a:r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58"/>
          <p:cNvSpPr txBox="1"/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&gt; YOUR TURN!</a:t>
            </a:r>
            <a:endParaRPr/>
          </a:p>
        </p:txBody>
      </p:sp>
      <p:sp>
        <p:nvSpPr>
          <p:cNvPr id="523" name="Google Shape;523;p58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icture 3" id="524" name="Google Shape;524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" y="860038"/>
            <a:ext cx="7696200" cy="52857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59"/>
          <p:cNvSpPr txBox="1"/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</a:pPr>
            <a:r>
              <a:rPr i="1" lang="en-US" sz="4100">
                <a:solidFill>
                  <a:srgbClr val="FFFFFF"/>
                </a:solidFill>
              </a:rPr>
              <a:t>CSS Stylin’</a:t>
            </a:r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60"/>
          <p:cNvSpPr txBox="1"/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HTML / CSS Definitions </a:t>
            </a:r>
            <a:r>
              <a:rPr lang="en-US" sz="1000"/>
              <a:t>(*yawn* unimportant)</a:t>
            </a:r>
            <a:endParaRPr/>
          </a:p>
        </p:txBody>
      </p:sp>
      <p:sp>
        <p:nvSpPr>
          <p:cNvPr id="535" name="Google Shape;535;p60"/>
          <p:cNvSpPr/>
          <p:nvPr/>
        </p:nvSpPr>
        <p:spPr>
          <a:xfrm>
            <a:off x="457200" y="1143000"/>
            <a:ext cx="8153400" cy="29778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-257175" lvl="0" marL="25717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b="1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HTML:</a:t>
            </a: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Hypertext Markup Language – (Content)</a:t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04775" lvl="0" marL="25717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57175" lvl="0" marL="25717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b="1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CSS: </a:t>
            </a: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Cascading Style Sheets – (Appearance)</a:t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04775" lvl="0" marL="25717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57175" lvl="0" marL="25717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b="1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HTML/CSS are the “languages of the web.” </a:t>
            </a: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Together they define both the content and the aesthetics of a webpage – handling everything from the layouts, colors, fonts and  content placement.  </a:t>
            </a: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(JavaScript is the third – handling logic, animation, etc.)</a:t>
            </a:r>
            <a:endParaRPr/>
          </a:p>
        </p:txBody>
      </p:sp>
      <p:pic>
        <p:nvPicPr>
          <p:cNvPr descr="Picture 2" id="536" name="Google Shape;536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9285" y="4631587"/>
            <a:ext cx="1873916" cy="149428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3" id="537" name="Google Shape;537;p6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43200" y="4648200"/>
            <a:ext cx="2971800" cy="14921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61"/>
          <p:cNvSpPr txBox="1"/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HTML / CSS Analogy</a:t>
            </a:r>
            <a:endParaRPr/>
          </a:p>
        </p:txBody>
      </p:sp>
      <p:sp>
        <p:nvSpPr>
          <p:cNvPr id="543" name="Google Shape;543;p61"/>
          <p:cNvSpPr/>
          <p:nvPr/>
        </p:nvSpPr>
        <p:spPr>
          <a:xfrm>
            <a:off x="457199" y="990600"/>
            <a:ext cx="4100947" cy="24055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HTML Alone</a:t>
            </a:r>
            <a:endParaRPr/>
          </a:p>
          <a:p>
            <a:pPr indent="-257175" lvl="0" marL="257175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Like writing papers in “Notepad.” </a:t>
            </a:r>
            <a:endParaRPr/>
          </a:p>
          <a:p>
            <a:pPr indent="-142875" lvl="0" marL="257175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57175" lvl="0" marL="257175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Can only write unformatted text. </a:t>
            </a:r>
            <a:endParaRPr/>
          </a:p>
        </p:txBody>
      </p:sp>
      <p:sp>
        <p:nvSpPr>
          <p:cNvPr id="544" name="Google Shape;544;p61"/>
          <p:cNvSpPr/>
          <p:nvPr/>
        </p:nvSpPr>
        <p:spPr>
          <a:xfrm>
            <a:off x="4743201" y="990600"/>
            <a:ext cx="4100946" cy="31421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HTML / CSS</a:t>
            </a:r>
            <a:endParaRPr b="0" i="0" sz="3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Like writing papers in Microsoft Word.</a:t>
            </a:r>
            <a:endParaRPr b="0" i="0" sz="3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39700" lvl="0" marL="342900" marR="0" rtl="0" algn="ctr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Can format text, page settings, alignment, etc. based on “highlighting” and menu options.</a:t>
            </a:r>
            <a:endParaRPr/>
          </a:p>
        </p:txBody>
      </p:sp>
      <p:pic>
        <p:nvPicPr>
          <p:cNvPr descr="Picture 2" id="545" name="Google Shape;545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03827" y="4449762"/>
            <a:ext cx="1676401" cy="167640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4" id="546" name="Google Shape;546;p6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94876" y="4602162"/>
            <a:ext cx="1475767" cy="14489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62"/>
          <p:cNvSpPr txBox="1"/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Basic HTML Page</a:t>
            </a:r>
            <a:endParaRPr/>
          </a:p>
        </p:txBody>
      </p:sp>
      <p:pic>
        <p:nvPicPr>
          <p:cNvPr id="552" name="Google Shape;552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91280" y="-707611"/>
            <a:ext cx="9144001" cy="5276022"/>
          </a:xfrm>
          <a:prstGeom prst="rect">
            <a:avLst/>
          </a:prstGeom>
          <a:noFill/>
          <a:ln>
            <a:noFill/>
          </a:ln>
        </p:spPr>
      </p:pic>
      <p:pic>
        <p:nvPicPr>
          <p:cNvPr id="553" name="Google Shape;553;p6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90097" y="925970"/>
            <a:ext cx="7363806" cy="50060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63"/>
          <p:cNvSpPr txBox="1"/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Basic HTML Page - Result</a:t>
            </a:r>
            <a:endParaRPr/>
          </a:p>
        </p:txBody>
      </p:sp>
      <p:pic>
        <p:nvPicPr>
          <p:cNvPr descr="Picture 3" id="559" name="Google Shape;559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09637" y="838200"/>
            <a:ext cx="7324726" cy="5391150"/>
          </a:xfrm>
          <a:prstGeom prst="rect">
            <a:avLst/>
          </a:prstGeom>
          <a:noFill/>
          <a:ln cap="flat" cmpd="sng" w="9525">
            <a:solidFill>
              <a:srgbClr val="5B9BD5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ransition spd="slow">
    <p:fade thruBlk="1"/>
  </p:transition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64"/>
          <p:cNvSpPr txBox="1"/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Basic HTML Page - Result</a:t>
            </a:r>
            <a:endParaRPr/>
          </a:p>
        </p:txBody>
      </p:sp>
      <p:pic>
        <p:nvPicPr>
          <p:cNvPr descr="Picture 3" id="565" name="Google Shape;565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09637" y="838200"/>
            <a:ext cx="7324726" cy="5391150"/>
          </a:xfrm>
          <a:prstGeom prst="rect">
            <a:avLst/>
          </a:prstGeom>
          <a:noFill/>
          <a:ln cap="flat" cmpd="sng" w="9525">
            <a:solidFill>
              <a:srgbClr val="5B9BD5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66" name="Google Shape;566;p64"/>
          <p:cNvSpPr/>
          <p:nvPr/>
        </p:nvSpPr>
        <p:spPr>
          <a:xfrm>
            <a:off x="4267200" y="4571999"/>
            <a:ext cx="4304068" cy="76999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rial"/>
              <a:buNone/>
            </a:pPr>
            <a:r>
              <a:rPr b="1" i="0" lang="en-US" sz="4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Hella Boring…</a:t>
            </a:r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1"/>
          <p:cNvSpPr txBox="1"/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</a:pPr>
            <a:r>
              <a:rPr i="1" lang="en-US" sz="4100">
                <a:solidFill>
                  <a:srgbClr val="FFFFFF"/>
                </a:solidFill>
              </a:rPr>
              <a:t>Today’s Class!</a:t>
            </a:r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65"/>
          <p:cNvSpPr txBox="1"/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Enter CSS</a:t>
            </a:r>
            <a:endParaRPr/>
          </a:p>
        </p:txBody>
      </p:sp>
      <p:pic>
        <p:nvPicPr>
          <p:cNvPr descr="Picture 2" id="572" name="Google Shape;572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761998"/>
            <a:ext cx="4724400" cy="495318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3" id="573" name="Google Shape;573;p6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76197" y="761998"/>
            <a:ext cx="4855103" cy="49531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66"/>
          <p:cNvSpPr txBox="1"/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Enter CSS - Result</a:t>
            </a:r>
            <a:endParaRPr/>
          </a:p>
        </p:txBody>
      </p:sp>
      <p:pic>
        <p:nvPicPr>
          <p:cNvPr descr="Picture 2" id="579" name="Google Shape;579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47800" y="762000"/>
            <a:ext cx="6781800" cy="5581014"/>
          </a:xfrm>
          <a:prstGeom prst="rect">
            <a:avLst/>
          </a:prstGeom>
          <a:noFill/>
          <a:ln cap="flat" cmpd="sng" w="9525">
            <a:solidFill>
              <a:srgbClr val="5B9BD5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ransition spd="slow">
    <p:fade thruBlk="1"/>
  </p:transition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67"/>
          <p:cNvSpPr txBox="1"/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CSS Syntax</a:t>
            </a:r>
            <a:endParaRPr/>
          </a:p>
        </p:txBody>
      </p:sp>
      <p:sp>
        <p:nvSpPr>
          <p:cNvPr id="585" name="Google Shape;585;p67"/>
          <p:cNvSpPr/>
          <p:nvPr/>
        </p:nvSpPr>
        <p:spPr>
          <a:xfrm>
            <a:off x="457200" y="828113"/>
            <a:ext cx="8153400" cy="24326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-257175" lvl="0" marL="25717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CSS works by hooking onto </a:t>
            </a: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selectors</a:t>
            </a: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added into HTML using </a:t>
            </a: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classes</a:t>
            </a: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identifiers.</a:t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04775" lvl="0" marL="257175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57175" lvl="0" marL="25717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Once hooked, we apply </a:t>
            </a: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styles </a:t>
            </a: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 those HTML elements using CSS.</a:t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04775" lvl="0" marL="257175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icture 2" id="586" name="Google Shape;586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1281" y="2629936"/>
            <a:ext cx="8409696" cy="2883327"/>
          </a:xfrm>
          <a:prstGeom prst="rect">
            <a:avLst/>
          </a:prstGeom>
          <a:noFill/>
          <a:ln cap="flat" cmpd="sng" w="9525">
            <a:solidFill>
              <a:srgbClr val="2E75B6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ransition spd="slow">
    <p:fade thruBlk="1"/>
  </p:transition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68"/>
          <p:cNvSpPr txBox="1"/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CSS Example</a:t>
            </a:r>
            <a:endParaRPr/>
          </a:p>
        </p:txBody>
      </p:sp>
      <p:sp>
        <p:nvSpPr>
          <p:cNvPr id="592" name="Google Shape;592;p68"/>
          <p:cNvSpPr/>
          <p:nvPr/>
        </p:nvSpPr>
        <p:spPr>
          <a:xfrm>
            <a:off x="457200" y="862014"/>
            <a:ext cx="8153400" cy="42572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-221170" lvl="0" marL="22117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 the below example the “Header” would be turned blue and MUCH larger because of the CSS.</a:t>
            </a:r>
            <a:endParaRPr b="0" i="0" sz="1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38620" lvl="0" marL="221170" marR="0" rtl="0" algn="l">
              <a:lnSpc>
                <a:spcPct val="8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1170" lvl="0" marL="221170" marR="0" rtl="0" algn="l">
              <a:lnSpc>
                <a:spcPct val="8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 can incorporate an element’s class or ID to apply a CSS style to a particular part of the document. </a:t>
            </a:r>
            <a:endParaRPr b="0" i="0" sz="1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84309" lvl="1" marL="479203" marR="0" rtl="0" algn="l">
              <a:lnSpc>
                <a:spcPct val="8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–"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Just remember to include the necessary symbol before the CSS: “.” for class, “#” for ID.</a:t>
            </a:r>
            <a:endParaRPr/>
          </a:p>
          <a:p>
            <a:pPr indent="0" lvl="0" marL="0" marR="0" rtl="0" algn="l">
              <a:lnSpc>
                <a:spcPct val="8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Example (HTML): </a:t>
            </a:r>
            <a:endParaRPr b="0" i="0" sz="1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344043" lvl="1" marL="0" marR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&lt;p </a:t>
            </a:r>
            <a:r>
              <a:rPr b="1" i="0" lang="en-US" sz="1800" u="none" cap="none" strike="noStrike">
                <a:solidFill>
                  <a:srgbClr val="00B0F0"/>
                </a:solidFill>
                <a:latin typeface="Arial"/>
                <a:ea typeface="Arial"/>
                <a:cs typeface="Arial"/>
                <a:sym typeface="Arial"/>
              </a:rPr>
              <a:t>class=“bigBlue”</a:t>
            </a: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&gt;Header&lt;/p&gt;</a:t>
            </a:r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44970" lvl="0" marL="221170" marR="0" rtl="0" algn="l">
              <a:lnSpc>
                <a:spcPct val="8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Example (CSS):</a:t>
            </a:r>
            <a:endParaRPr b="0" i="0" sz="1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344043" lvl="1" marL="0" marR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.bigBlue </a:t>
            </a:r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344043" lvl="1" marL="0" marR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{</a:t>
            </a:r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344043" lvl="1" marL="0" marR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font-size: 100px;</a:t>
            </a:r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344043" lvl="1" marL="0" marR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color: blue;</a:t>
            </a:r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344043" lvl="1" marL="0" marR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69"/>
          <p:cNvSpPr txBox="1"/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Key CSS Attributes</a:t>
            </a:r>
            <a:endParaRPr/>
          </a:p>
        </p:txBody>
      </p:sp>
      <p:sp>
        <p:nvSpPr>
          <p:cNvPr id="598" name="Google Shape;598;p69"/>
          <p:cNvSpPr/>
          <p:nvPr/>
        </p:nvSpPr>
        <p:spPr>
          <a:xfrm>
            <a:off x="457200" y="783751"/>
            <a:ext cx="8153400" cy="45020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-US" sz="15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Font / Color:</a:t>
            </a:r>
            <a:endParaRPr b="0" i="0" sz="17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1170" lvl="0" marL="221170" marR="0" rtl="0" algn="l">
              <a:lnSpc>
                <a:spcPct val="8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•"/>
            </a:pPr>
            <a:r>
              <a:rPr b="1" i="0" lang="en-US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color</a:t>
            </a:r>
            <a:r>
              <a:rPr b="0" i="0" lang="en-US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Sets color of text.</a:t>
            </a:r>
            <a:endParaRPr b="0" i="0" sz="17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1170" lvl="0" marL="221170" marR="0" rtl="0" algn="l">
              <a:lnSpc>
                <a:spcPct val="8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•"/>
            </a:pPr>
            <a:r>
              <a:rPr b="1" i="0" lang="en-US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font-size</a:t>
            </a:r>
            <a:r>
              <a:rPr b="0" i="0" lang="en-US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Sets size of the font.</a:t>
            </a:r>
            <a:endParaRPr b="0" i="0" sz="17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1170" lvl="0" marL="221170" marR="0" rtl="0" algn="l">
              <a:lnSpc>
                <a:spcPct val="8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•"/>
            </a:pPr>
            <a:r>
              <a:rPr b="1" i="0" lang="en-US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font-style</a:t>
            </a:r>
            <a:r>
              <a:rPr b="0" i="0" lang="en-US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Sets italics.</a:t>
            </a:r>
            <a:endParaRPr b="0" i="0" sz="17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1170" lvl="0" marL="221170" marR="0" rtl="0" algn="l">
              <a:lnSpc>
                <a:spcPct val="8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•"/>
            </a:pPr>
            <a:r>
              <a:rPr b="1" i="0" lang="en-US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font-weight</a:t>
            </a:r>
            <a:r>
              <a:rPr b="0" i="0" lang="en-US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Sets bold.</a:t>
            </a:r>
            <a:endParaRPr b="0" i="0" sz="17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-US" sz="15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Alignment / Spacing:</a:t>
            </a:r>
            <a:endParaRPr b="0" i="0" sz="17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1170" lvl="0" marL="221170" marR="0" rtl="0" algn="l">
              <a:lnSpc>
                <a:spcPct val="8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•"/>
            </a:pPr>
            <a:r>
              <a:rPr b="1" i="0" lang="en-US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padding (top/right/bottom/left): </a:t>
            </a:r>
            <a:r>
              <a:rPr b="0" i="0" lang="en-US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Adds space between element and its own border.</a:t>
            </a:r>
            <a:endParaRPr b="0" i="0" sz="17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13220" lvl="0" marL="221170" marR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1170" lvl="0" marL="221170" marR="0" rtl="0" algn="l">
              <a:lnSpc>
                <a:spcPct val="8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•"/>
            </a:pPr>
            <a:r>
              <a:rPr b="1" i="0" lang="en-US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margin (top/right/bottom/left): </a:t>
            </a:r>
            <a:r>
              <a:rPr b="0" i="0" lang="en-US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Adds space between element and surrounding elements.</a:t>
            </a:r>
            <a:endParaRPr b="0" i="0" sz="17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13220" lvl="0" marL="221170" marR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1170" lvl="0" marL="221170" marR="0" rtl="0" algn="l">
              <a:lnSpc>
                <a:spcPct val="8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•"/>
            </a:pPr>
            <a:r>
              <a:rPr b="1" i="0" lang="en-US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float: </a:t>
            </a:r>
            <a:r>
              <a:rPr b="0" i="0" lang="en-US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Forces elements to the sides, centers, or tops.</a:t>
            </a:r>
            <a:endParaRPr b="0" i="0" sz="17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-US" sz="15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Background: </a:t>
            </a:r>
            <a:endParaRPr b="0" i="0" sz="17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1170" lvl="0" marL="221170" marR="0" rtl="0" algn="l">
              <a:lnSpc>
                <a:spcPct val="8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•"/>
            </a:pPr>
            <a:r>
              <a:rPr b="1" i="0" lang="en-US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background-color: </a:t>
            </a:r>
            <a:r>
              <a:rPr b="0" i="0" lang="en-US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sets background color.</a:t>
            </a:r>
            <a:endParaRPr b="0" i="0" sz="17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1170" lvl="0" marL="221170" marR="0" rtl="0" algn="l">
              <a:lnSpc>
                <a:spcPct val="8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•"/>
            </a:pPr>
            <a:r>
              <a:rPr b="1" i="0" lang="en-US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background-image: </a:t>
            </a:r>
            <a:r>
              <a:rPr b="0" i="0" lang="en-US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sets background image.</a:t>
            </a:r>
            <a:endParaRPr b="0" i="0" sz="17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13220" lvl="0" marL="221170" marR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70"/>
          <p:cNvSpPr txBox="1"/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Powerful Duo</a:t>
            </a:r>
            <a:endParaRPr/>
          </a:p>
        </p:txBody>
      </p:sp>
      <p:sp>
        <p:nvSpPr>
          <p:cNvPr id="604" name="Google Shape;604;p70"/>
          <p:cNvSpPr/>
          <p:nvPr/>
        </p:nvSpPr>
        <p:spPr>
          <a:xfrm>
            <a:off x="443344" y="1981200"/>
            <a:ext cx="8229601" cy="9688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Believe it or not, HTML / CSS is all you need </a:t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 develop a vivid, full-blown website. </a:t>
            </a:r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71"/>
          <p:cNvSpPr txBox="1"/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INSTRUCTOR DEMO</a:t>
            </a:r>
            <a:endParaRPr/>
          </a:p>
        </p:txBody>
      </p:sp>
      <p:sp>
        <p:nvSpPr>
          <p:cNvPr id="610" name="Google Shape;610;p71"/>
          <p:cNvSpPr/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noFill/>
          <a:ln cap="flat" cmpd="sng" w="9525">
            <a:solidFill>
              <a:srgbClr val="5B9B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1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Instructor: Demo </a:t>
            </a:r>
            <a:endParaRPr b="0" i="0" sz="3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1" lang="en-US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(quickexample_internalcss.html | 2-BasicCSS) </a:t>
            </a:r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72"/>
          <p:cNvSpPr txBox="1"/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&gt; YOUR TURN!</a:t>
            </a:r>
            <a:endParaRPr/>
          </a:p>
        </p:txBody>
      </p:sp>
      <p:sp>
        <p:nvSpPr>
          <p:cNvPr id="616" name="Google Shape;616;p72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7" name="Google Shape;617;p72"/>
          <p:cNvSpPr/>
          <p:nvPr/>
        </p:nvSpPr>
        <p:spPr>
          <a:xfrm>
            <a:off x="304800" y="914399"/>
            <a:ext cx="8686800" cy="25706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Assignment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 this activity, you’ll upgrade your previous HTML bio-page using CSS style rules. Once you’re done, commit and push up your changes to GitHub.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We’ll send you additional instructions via Slack.</a:t>
            </a:r>
            <a:endParaRPr/>
          </a:p>
        </p:txBody>
      </p:sp>
      <p:sp>
        <p:nvSpPr>
          <p:cNvPr id="618" name="Google Shape;618;p72"/>
          <p:cNvSpPr/>
          <p:nvPr/>
        </p:nvSpPr>
        <p:spPr>
          <a:xfrm>
            <a:off x="2590800" y="124823"/>
            <a:ext cx="6400800" cy="3506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Activity</a:t>
            </a:r>
            <a:r>
              <a:rPr b="0" i="1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3-HTML_CSS_Layout </a:t>
            </a: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|  Suggested Time: </a:t>
            </a: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20 min</a:t>
            </a:r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73"/>
          <p:cNvSpPr txBox="1"/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&gt; YOUR TURN!</a:t>
            </a:r>
            <a:endParaRPr/>
          </a:p>
        </p:txBody>
      </p:sp>
      <p:pic>
        <p:nvPicPr>
          <p:cNvPr descr="Picture 5" id="624" name="Google Shape;624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4800" y="914400"/>
            <a:ext cx="8455743" cy="327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74"/>
          <p:cNvSpPr txBox="1"/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Video Walkthrough!!</a:t>
            </a:r>
            <a:endParaRPr/>
          </a:p>
        </p:txBody>
      </p:sp>
      <p:pic>
        <p:nvPicPr>
          <p:cNvPr descr="Picture 2" id="630" name="Google Shape;630;p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838200"/>
            <a:ext cx="8229600" cy="4752975"/>
          </a:xfrm>
          <a:prstGeom prst="rect">
            <a:avLst/>
          </a:prstGeom>
          <a:noFill/>
          <a:ln>
            <a:noFill/>
          </a:ln>
        </p:spPr>
      </p:pic>
      <p:sp>
        <p:nvSpPr>
          <p:cNvPr id="631" name="Google Shape;631;p74"/>
          <p:cNvSpPr/>
          <p:nvPr/>
        </p:nvSpPr>
        <p:spPr>
          <a:xfrm>
            <a:off x="457200" y="5638799"/>
            <a:ext cx="8229600" cy="6173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800"/>
              <a:buFont typeface="Arial"/>
              <a:buNone/>
            </a:pPr>
            <a:r>
              <a:rPr b="0" i="0" lang="en-US" sz="18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https://www.youtube.com/watch?v=kMBinXTCrXI&amp;list=PLgJ8UgkiorCnMLsUevoQRxH8t9bt7ne14&amp;index=2</a:t>
            </a:r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2"/>
          <p:cNvSpPr txBox="1"/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Today’s Objectives</a:t>
            </a:r>
            <a:endParaRPr/>
          </a:p>
        </p:txBody>
      </p:sp>
      <p:sp>
        <p:nvSpPr>
          <p:cNvPr id="69" name="Google Shape;69;p12"/>
          <p:cNvSpPr/>
          <p:nvPr/>
        </p:nvSpPr>
        <p:spPr>
          <a:xfrm>
            <a:off x="98425" y="1066800"/>
            <a:ext cx="8947150" cy="329957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-257175" lvl="0" marL="25717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Students will understand the importance of Git Version Control and of how to use it.</a:t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04775" lvl="0" marL="257175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57175" lvl="0" marL="25717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Students will create GitHub Repositories, push code into them, and share with class.</a:t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04775" lvl="0" marL="257175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57175" lvl="0" marL="25717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Students will make more HTML documents.</a:t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04775" lvl="0" marL="257175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57175" lvl="0" marL="25717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Students will learn to properly use basic HTML tags.</a:t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04775" lvl="0" marL="257175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57175" lvl="0" marL="25717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Students will implement basic CSS styling to HTML documents. </a:t>
            </a:r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75"/>
          <p:cNvSpPr txBox="1"/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Still a Bit Confused?</a:t>
            </a:r>
            <a:endParaRPr/>
          </a:p>
        </p:txBody>
      </p:sp>
      <p:sp>
        <p:nvSpPr>
          <p:cNvPr id="637" name="Google Shape;637;p75"/>
          <p:cNvSpPr/>
          <p:nvPr/>
        </p:nvSpPr>
        <p:spPr>
          <a:xfrm>
            <a:off x="381000" y="914400"/>
            <a:ext cx="8001000" cy="48920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Remember! We’ve got video guides for key activities like that last one.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If you feel like you are EVER falling behind, use those online walkthroughs to help catch back up. They are made to be easy to understand.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Still having trouble? Shoot your instructor or one of your TAs a message!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We are here to help you out in whatever way we can! </a:t>
            </a:r>
            <a:endParaRPr/>
          </a:p>
        </p:txBody>
      </p:sp>
      <p:pic>
        <p:nvPicPr>
          <p:cNvPr descr="kMBinXTCrXI" id="638" name="Google Shape;638;p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09800" y="1600200"/>
            <a:ext cx="4572000" cy="257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76"/>
          <p:cNvSpPr txBox="1"/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</a:pPr>
            <a:r>
              <a:rPr i="1" lang="en-US" sz="4100">
                <a:solidFill>
                  <a:srgbClr val="FFFFFF"/>
                </a:solidFill>
              </a:rPr>
              <a:t>Recap + Questions</a:t>
            </a:r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3"/>
          <p:cNvSpPr txBox="1"/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Know Thyself</a:t>
            </a:r>
            <a:endParaRPr/>
          </a:p>
        </p:txBody>
      </p:sp>
      <p:sp>
        <p:nvSpPr>
          <p:cNvPr id="75" name="Google Shape;75;p13"/>
          <p:cNvSpPr/>
          <p:nvPr/>
        </p:nvSpPr>
        <p:spPr>
          <a:xfrm>
            <a:off x="304799" y="1066799"/>
            <a:ext cx="8740776" cy="370597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If you are a </a:t>
            </a:r>
            <a:r>
              <a:rPr b="1" i="1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complete</a:t>
            </a: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beginner to HTML/CSS and Coding:</a:t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57175" lvl="0" marL="25717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Continue getting comfortable with HTML. </a:t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57175" lvl="0" marL="25717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Be able to completely write a basic HTML document (like in last class).</a:t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57175" lvl="0" marL="25717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Understand what CSS is, what it’s for, and how it works with HTML.</a:t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57175" lvl="0" marL="25717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1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Be able to use Git and GitHub to upload code.</a:t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If you’ve had past exposure and felt comfortable with the last lesson:</a:t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57175" lvl="0" marL="25717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Aim to build up your skills. Clear up any questions or confusions about HTML.</a:t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57175" lvl="0" marL="25717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Become knowledgeable about a wider range of HTML and CSS tags.</a:t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57175" lvl="0" marL="25717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Be able to selectively apply CSS to specific HTML elements.  </a:t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57175" lvl="0" marL="25717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1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Be able to use Git and GitHub to upload code. </a:t>
            </a:r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4"/>
          <p:cNvSpPr txBox="1"/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</a:pPr>
            <a:r>
              <a:rPr i="1" lang="en-US" sz="4100">
                <a:solidFill>
                  <a:srgbClr val="FFFFFF"/>
                </a:solidFill>
              </a:rPr>
              <a:t>What / Why Git?</a:t>
            </a:r>
            <a:endParaRPr/>
          </a:p>
        </p:txBody>
      </p:sp>
    </p:spTree>
  </p:cSld>
  <p:clrMapOvr>
    <a:masterClrMapping/>
  </p:clrMapOvr>
  <p:transition spd="slow">
    <p:fade thruBlk="1"/>
  </p:transition>
</p:sld>
</file>

<file path=ppt/theme/theme1.xml><?xml version="1.0" encoding="utf-8"?>
<a:theme xmlns:a="http://schemas.openxmlformats.org/drawingml/2006/main" xmlns:r="http://schemas.openxmlformats.org/officeDocument/2006/relationships" name="UCF - Theme">
  <a:themeElements>
    <a:clrScheme name="UCF -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UCF - Theme">
  <a:themeElements>
    <a:clrScheme name="UCF -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